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17"/>
  </p:notesMasterIdLst>
  <p:handoutMasterIdLst>
    <p:handoutMasterId r:id="rId18"/>
  </p:handoutMasterIdLst>
  <p:sldIdLst>
    <p:sldId id="256" r:id="rId2"/>
    <p:sldId id="292" r:id="rId3"/>
    <p:sldId id="310" r:id="rId4"/>
    <p:sldId id="312" r:id="rId5"/>
    <p:sldId id="314" r:id="rId6"/>
    <p:sldId id="294" r:id="rId7"/>
    <p:sldId id="299" r:id="rId8"/>
    <p:sldId id="295" r:id="rId9"/>
    <p:sldId id="291" r:id="rId10"/>
    <p:sldId id="290" r:id="rId11"/>
    <p:sldId id="296" r:id="rId12"/>
    <p:sldId id="300" r:id="rId13"/>
    <p:sldId id="302" r:id="rId14"/>
    <p:sldId id="304" r:id="rId15"/>
    <p:sldId id="315"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91" autoAdjust="0"/>
  </p:normalViewPr>
  <p:slideViewPr>
    <p:cSldViewPr>
      <p:cViewPr>
        <p:scale>
          <a:sx n="100" d="100"/>
          <a:sy n="100" d="100"/>
        </p:scale>
        <p:origin x="-110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604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16F6899B-23FA-4BFF-935E-595F527CA429}" type="datetimeFigureOut">
              <a:rPr lang="en-US"/>
              <a:pPr>
                <a:defRPr/>
              </a:pPr>
              <a:t>11/13/2013</a:t>
            </a:fld>
            <a:endParaRPr lang="en-US"/>
          </a:p>
        </p:txBody>
      </p:sp>
      <p:sp>
        <p:nvSpPr>
          <p:cNvPr id="604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604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4BBE342C-6E8A-4BD2-A886-4B486ACB909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smtClean="0">
                <a:latin typeface="Calibri" pitchFamily="34" charset="0"/>
              </a:defRPr>
            </a:lvl1pPr>
          </a:lstStyle>
          <a:p>
            <a:pPr>
              <a:defRPr/>
            </a:pPr>
            <a:endParaRPr lang="id-ID"/>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smtClean="0">
                <a:latin typeface="Calibri" pitchFamily="34" charset="0"/>
              </a:defRPr>
            </a:lvl1pPr>
          </a:lstStyle>
          <a:p>
            <a:pPr>
              <a:defRPr/>
            </a:pPr>
            <a:fld id="{A046CE2A-D5D6-4E93-9228-16EFB99D883B}" type="datetimeFigureOut">
              <a:rPr lang="en-US"/>
              <a:pPr>
                <a:defRPr/>
              </a:pPr>
              <a:t>11/13/2013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smtClean="0">
                <a:latin typeface="Calibri" pitchFamily="34" charset="0"/>
              </a:defRPr>
            </a:lvl1pPr>
          </a:lstStyle>
          <a:p>
            <a:pPr>
              <a:defRPr/>
            </a:pPr>
            <a:endParaRPr lang="id-ID"/>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atin typeface="Calibri" pitchFamily="34" charset="0"/>
              </a:defRPr>
            </a:lvl1pPr>
          </a:lstStyle>
          <a:p>
            <a:pPr>
              <a:defRPr/>
            </a:pPr>
            <a:fld id="{B7F70E91-E38A-4992-88B8-6C25C81447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marL="228600" indent="-228600" eaLnBrk="1" hangingPunct="1">
              <a:lnSpc>
                <a:spcPct val="70000"/>
              </a:lnSpc>
            </a:pPr>
            <a:r>
              <a:rPr lang="en-GB" sz="600" smtClean="0">
                <a:latin typeface="Arial" charset="0"/>
              </a:rPr>
              <a:t>The participants are from </a:t>
            </a:r>
            <a:r>
              <a:rPr lang="en-US" sz="600" b="1" smtClean="0">
                <a:latin typeface="Arial" charset="0"/>
              </a:rPr>
              <a:t>Nepal, Myanmar, Indonesia, Malaysia, Japan, South Korea, Australia and England</a:t>
            </a:r>
            <a:endParaRPr lang="en-GB" sz="600" smtClean="0">
              <a:latin typeface="Arial" charset="0"/>
            </a:endParaRPr>
          </a:p>
          <a:p>
            <a:pPr marL="228600" indent="-228600" eaLnBrk="1" hangingPunct="1">
              <a:lnSpc>
                <a:spcPct val="70000"/>
              </a:lnSpc>
            </a:pPr>
            <a:r>
              <a:rPr lang="en-GB" sz="600" smtClean="0">
                <a:latin typeface="Arial" charset="0"/>
              </a:rPr>
              <a:t>Hundreds of viewers joined the event by watching the live broadcast from video conference and USTREAM live streaming</a:t>
            </a:r>
            <a:r>
              <a:rPr lang="en-US" smtClean="0">
                <a:latin typeface="Arial" charset="0"/>
              </a:rPr>
              <a:t> </a:t>
            </a:r>
          </a:p>
          <a:p>
            <a:pPr marL="228600" indent="-228600" eaLnBrk="1" hangingPunct="1">
              <a:lnSpc>
                <a:spcPct val="70000"/>
              </a:lnSpc>
            </a:pPr>
            <a:endParaRPr lang="en-US" smtClean="0">
              <a:latin typeface="Arial" charset="0"/>
            </a:endParaRPr>
          </a:p>
          <a:p>
            <a:pPr marL="228600" indent="-228600" eaLnBrk="1" hangingPunct="1">
              <a:lnSpc>
                <a:spcPct val="70000"/>
              </a:lnSpc>
            </a:pPr>
            <a:r>
              <a:rPr lang="en-GB" smtClean="0"/>
              <a:t>With the cooperation of our NREN partners, UNESCO successfully livestreamed broadcast from 8 countries’ cultural heritage sites on One Day in Asia (ODIA) event in November 1st, 2012. Nepal, Myanmar, indonesia, Malaysia, Japan, South Korea, Australia and England  was to utilize the power of CONNECT-Asia ICT networks and mobile technology to livestreamed a broadcast from UNESCO World Heritage sites located in this multiple countries. </a:t>
            </a:r>
            <a:endParaRPr lang="en-US" smtClean="0">
              <a:latin typeface="Arial" charset="0"/>
            </a:endParaRPr>
          </a:p>
          <a:p>
            <a:pPr marL="228600" indent="-228600" eaLnBrk="1" hangingPunct="1">
              <a:lnSpc>
                <a:spcPct val="70000"/>
              </a:lnSpc>
            </a:pPr>
            <a:endParaRPr lang="en-US" smtClean="0">
              <a:latin typeface="Arial" charset="0"/>
            </a:endParaRPr>
          </a:p>
          <a:p>
            <a:pPr marL="228600" indent="-228600" eaLnBrk="1" hangingPunct="1">
              <a:spcBef>
                <a:spcPct val="0"/>
              </a:spcBef>
            </a:pPr>
            <a:endParaRPr lang="id-ID" smtClean="0"/>
          </a:p>
        </p:txBody>
      </p:sp>
      <p:sp>
        <p:nvSpPr>
          <p:cNvPr id="358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88EE74F-D07F-44BA-9450-7BC0052BCEE5}" type="slidenum">
              <a:rPr lang="en-US" sz="1200">
                <a:latin typeface="Calibri" pitchFamily="34" charset="0"/>
              </a:rPr>
              <a:pPr algn="r" defTabSz="931863"/>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a:noFill/>
          <a:ln/>
        </p:spPr>
        <p:txBody>
          <a:bodyPr/>
          <a:lstStyle/>
          <a:p>
            <a:r>
              <a:rPr lang="en-US" b="1" smtClean="0"/>
              <a:t>Research Institutes Introduction Session (RIIS),</a:t>
            </a:r>
            <a:r>
              <a:rPr lang="en-US" smtClean="0"/>
              <a:t> is a series of interactive e-learning sessions which will introduce Asia’s leading scientific research institutions to young people to cultivate their interest in related fields, and to graduate students and prospective postdoctorals to learn about scientific research work in Asia</a:t>
            </a:r>
          </a:p>
          <a:p>
            <a:endParaRPr lang="en-US" smtClean="0"/>
          </a:p>
          <a:p>
            <a:r>
              <a:rPr lang="en-US" smtClean="0"/>
              <a:t>NEXT event : Space Seeds for Asian Future will be held on 22 July 2013. Through the SSAF 2013 programme intend to promote better understanding and gain experience about the use of KIBO the largest single International Space Station (ISS) Module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a:noFill/>
          <a:ln/>
        </p:spPr>
        <p:txBody>
          <a:bodyPr/>
          <a:lstStyle/>
          <a:p>
            <a:pPr marL="228600" indent="-228600"/>
            <a:r>
              <a:rPr lang="en-US" smtClean="0"/>
              <a:t>The meeting noted that the creation of a central repository was discussed and Keio has offered on the establishment of a portal site after the format has been agreed by the members. In addition the portal site will include a guideline for OER to encourage partners to share their materials. </a:t>
            </a:r>
          </a:p>
          <a:p>
            <a:pPr marL="685800" lvl="1" indent="-228600">
              <a:lnSpc>
                <a:spcPct val="90000"/>
              </a:lnSpc>
              <a:buFont typeface="Verdana" pitchFamily="34" charset="0"/>
              <a:buNone/>
            </a:pPr>
            <a:r>
              <a:rPr lang="en-US" sz="1000" smtClean="0">
                <a:latin typeface="Arial" charset="0"/>
                <a:ea typeface="Arial Unicode MS" pitchFamily="34" charset="-128"/>
                <a:cs typeface="Arial Unicode MS" pitchFamily="34" charset="-128"/>
              </a:rPr>
              <a:t>Enrich CONNECT Asia with content</a:t>
            </a:r>
          </a:p>
          <a:p>
            <a:pPr marL="685800" lvl="1" indent="-228600">
              <a:lnSpc>
                <a:spcPct val="90000"/>
              </a:lnSpc>
              <a:buFont typeface="Verdana" pitchFamily="34" charset="0"/>
              <a:buNone/>
            </a:pPr>
            <a:r>
              <a:rPr lang="en-US" sz="1000" smtClean="0">
                <a:latin typeface="Arial" charset="0"/>
                <a:ea typeface="Arial Unicode MS" pitchFamily="34" charset="-128"/>
                <a:cs typeface="Arial Unicode MS" pitchFamily="34" charset="-128"/>
              </a:rPr>
              <a:t>Making Open Source material available more widely</a:t>
            </a:r>
          </a:p>
          <a:p>
            <a:pPr marL="228600" indent="-228600"/>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noFill/>
          <a:ln/>
        </p:spPr>
        <p:txBody>
          <a:bodyPr/>
          <a:lstStyle/>
          <a:p>
            <a:pPr>
              <a:spcBef>
                <a:spcPct val="0"/>
              </a:spcBef>
            </a:pPr>
            <a:r>
              <a:rPr lang="en-US" smtClean="0"/>
              <a:t>We usually announce new courses in our Connect Asia website connect-asia.org, as well as in our social media (Facebook and Twitter)</a:t>
            </a:r>
          </a:p>
        </p:txBody>
      </p:sp>
      <p:sp>
        <p:nvSpPr>
          <p:cNvPr id="389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EFF3003-12DA-4A51-BD9B-496ABF877572}" type="slidenum">
              <a:rPr lang="en-US" sz="1200">
                <a:latin typeface="Calibri" pitchFamily="34" charset="0"/>
              </a:rPr>
              <a:pPr algn="r" defTabSz="931863"/>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a:noFill/>
          <a:ln/>
        </p:spPr>
        <p:txBody>
          <a:bodyPr/>
          <a:lstStyle/>
          <a:p>
            <a:r>
              <a:rPr lang="en-US" smtClean="0"/>
              <a:t>CONNECT Asia , as a group of national, sub-regional, and regional ICT networks, actively contributes to the improvement of education and research in Asia and the Pacific.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07620AB3-767A-42A0-9001-D9DF7E43F598}" type="slidenum">
              <a:rPr lang="en-US" sz="1200"/>
              <a:pPr algn="r" defTabSz="931863"/>
              <a:t>15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a:noFill/>
          <a:ln/>
        </p:spPr>
        <p:txBody>
          <a:bodyPr/>
          <a:lstStyle/>
          <a:p>
            <a:r>
              <a:rPr lang="en-GB" smtClean="0"/>
              <a:t>In year 1, the project organized the framework meeting to develop a regional framework and programme of action for science education for the context of EST. The framework paper has been preparing for the following activities of COMPETENCE in subsequent years. The project also organized two experts meeting to develop model courses on Sustainability Science and Energy for Sustainable Development. </a:t>
            </a:r>
          </a:p>
          <a:p>
            <a:endParaRPr lang="en-GB" smtClean="0"/>
          </a:p>
          <a:p>
            <a:r>
              <a:rPr lang="en-GB" smtClean="0"/>
              <a:t>In-country pilot projects – Year 1 of the project is expected to end with project proposals written by the consultants based on their review of the state of science education  and needs assessment in 3 pilot countries, Bangladesh, Cambodia and Timor Leste,</a:t>
            </a:r>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a:noFill/>
          <a:ln/>
        </p:spPr>
        <p:txBody>
          <a:bodyPr/>
          <a:lstStyle/>
          <a:p>
            <a:r>
              <a:rPr lang="en-GB" sz="900" smtClean="0"/>
              <a:t>Review and refinement of the project proposals, and start of pilot implementation of the pilot projects that had been described in the proposals</a:t>
            </a:r>
            <a:r>
              <a:rPr lang="en-US" sz="900" smtClean="0"/>
              <a:t> </a:t>
            </a:r>
          </a:p>
          <a:p>
            <a:endParaRPr lang="en-US" sz="900" smtClean="0"/>
          </a:p>
          <a:p>
            <a:pPr eaLnBrk="1" hangingPunct="1">
              <a:spcBef>
                <a:spcPct val="0"/>
              </a:spcBef>
            </a:pPr>
            <a:r>
              <a:rPr lang="en-US" sz="900" smtClean="0"/>
              <a:t>Sustainability Science Course</a:t>
            </a:r>
          </a:p>
          <a:p>
            <a:pPr eaLnBrk="1" hangingPunct="1">
              <a:spcBef>
                <a:spcPct val="0"/>
              </a:spcBef>
            </a:pPr>
            <a:r>
              <a:rPr lang="en-GB" sz="900" smtClean="0"/>
              <a:t>The course covered comprehensive framework of sustainability, such as concepts, sustainable resource use (energy, water, food, materials, etc.), institutions, economy, social capital and human capital.</a:t>
            </a:r>
          </a:p>
          <a:p>
            <a:endParaRPr lang="en-US" sz="900" smtClean="0"/>
          </a:p>
          <a:p>
            <a:endParaRPr lang="en-GB" sz="900" smtClean="0"/>
          </a:p>
          <a:p>
            <a:endParaRPr lang="en-GB" sz="900" smtClean="0"/>
          </a:p>
          <a:p>
            <a:endParaRPr lang="en-US" sz="9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a:noFill/>
          <a:ln/>
        </p:spPr>
        <p:txBody>
          <a:bodyPr/>
          <a:lstStyle/>
          <a:p>
            <a:r>
              <a:rPr lang="en-GB" smtClean="0"/>
              <a:t>The meeting also aimed to </a:t>
            </a:r>
            <a:r>
              <a:rPr lang="en-GB" smtClean="0">
                <a:solidFill>
                  <a:srgbClr val="FF0000"/>
                </a:solidFill>
              </a:rPr>
              <a:t>develop an outline of the proposed courses</a:t>
            </a:r>
            <a:r>
              <a:rPr lang="en-GB" smtClean="0"/>
              <a:t>, and recommend collaborative approaches that could be pursued by the project to build on ongoing similar or related initiatives pursued by other relevant networks in the region</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a:noFill/>
          <a:ln/>
        </p:spPr>
        <p:txBody>
          <a:bodyPr/>
          <a:lstStyle/>
          <a:p>
            <a:pPr eaLnBrk="1" hangingPunct="1">
              <a:spcBef>
                <a:spcPct val="0"/>
              </a:spcBef>
            </a:pPr>
            <a:endParaRPr lang="en-US" smtClean="0"/>
          </a:p>
          <a:p>
            <a:pPr eaLnBrk="1" hangingPunct="1">
              <a:spcBef>
                <a:spcPct val="0"/>
              </a:spcBef>
            </a:pPr>
            <a:endParaRPr lang="id-ID" smtClean="0"/>
          </a:p>
        </p:txBody>
      </p:sp>
      <p:sp>
        <p:nvSpPr>
          <p:cNvPr id="317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4F910A31-4271-4D6F-B073-5980B55575B6}" type="slidenum">
              <a:rPr lang="en-US" sz="1200">
                <a:latin typeface="Calibri" pitchFamily="34" charset="0"/>
              </a:rPr>
              <a:pPr algn="r" defTabSz="931863"/>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a:noFill/>
          <a:ln/>
        </p:spPr>
        <p:txBody>
          <a:bodyPr/>
          <a:lstStyle/>
          <a:p>
            <a:pPr eaLnBrk="1" hangingPunct="1">
              <a:spcBef>
                <a:spcPct val="0"/>
              </a:spcBef>
            </a:pPr>
            <a:r>
              <a:rPr lang="en-GB" smtClean="0"/>
              <a:t>IHP</a:t>
            </a:r>
          </a:p>
          <a:p>
            <a:pPr eaLnBrk="1" hangingPunct="1">
              <a:spcBef>
                <a:spcPct val="0"/>
              </a:spcBef>
            </a:pPr>
            <a:r>
              <a:rPr lang="en-GB" smtClean="0"/>
              <a:t>The course was composed of a series of lectures 	and practice sessions which introduced the basics of precipitation retrieval from space data and current global precipitation maps and include the 	accuracy. The course was attended by 13 participants from 10 countries 	(Cambodia, China, Ghana, Lao PDR, Mongolia, Myanmar, Philippines, Tanzania, Thailand, and USA)	</a:t>
            </a:r>
          </a:p>
          <a:p>
            <a:pPr eaLnBrk="1" hangingPunct="1">
              <a:spcBef>
                <a:spcPct val="0"/>
              </a:spcBef>
            </a:pPr>
            <a:endParaRPr lang="en-GB" smtClean="0"/>
          </a:p>
          <a:p>
            <a:pPr eaLnBrk="1" hangingPunct="1">
              <a:spcBef>
                <a:spcPct val="0"/>
              </a:spcBef>
            </a:pPr>
            <a:r>
              <a:rPr lang="en-GB" smtClean="0"/>
              <a:t>Springerlink</a:t>
            </a:r>
          </a:p>
          <a:p>
            <a:pPr eaLnBrk="1" hangingPunct="1">
              <a:spcBef>
                <a:spcPct val="0"/>
              </a:spcBef>
            </a:pPr>
            <a:r>
              <a:rPr lang="en-US" smtClean="0"/>
              <a:t>The We are trying to justify the continuous use of SpringerLink in TL. Having SpringerLink greatly benefits Timor Leste. It’s obvious, but convincing the donor is a different story. </a:t>
            </a:r>
            <a:endParaRPr lang="id-ID" smtClean="0"/>
          </a:p>
        </p:txBody>
      </p:sp>
      <p:sp>
        <p:nvSpPr>
          <p:cNvPr id="3379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0FB3B2DD-8341-40D4-BB03-78FD57EFD7C2}" type="slidenum">
              <a:rPr lang="en-US" sz="1200">
                <a:latin typeface="Calibri" pitchFamily="34" charset="0"/>
              </a:rPr>
              <a:pPr algn="r" defTabSz="931863"/>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noFill/>
          <a:ln/>
        </p:spPr>
        <p:txBody>
          <a:bodyPr/>
          <a:lstStyle/>
          <a:p>
            <a:pPr eaLnBrk="1" hangingPunct="1">
              <a:spcBef>
                <a:spcPct val="0"/>
              </a:spcBef>
            </a:pPr>
            <a:r>
              <a:rPr lang="en-US" altLang="zh-CN" smtClean="0"/>
              <a:t>The live event at DIKTI Teleconference Studio, with collaboration with United Nations Information Centre (UNIC) Jakarta, and UNESCO Youth Desk </a:t>
            </a:r>
          </a:p>
          <a:p>
            <a:pPr eaLnBrk="1" hangingPunct="1"/>
            <a:r>
              <a:rPr lang="en-US" sz="1000" smtClean="0">
                <a:latin typeface="Arial" charset="0"/>
                <a:cs typeface="Arial" charset="0"/>
              </a:rPr>
              <a:t>5 students from different universities in Indonesia were selected to present their ideas in the live event.</a:t>
            </a:r>
          </a:p>
          <a:p>
            <a:pPr eaLnBrk="1" hangingPunct="1"/>
            <a:r>
              <a:rPr lang="en-US" altLang="zh-CN" smtClean="0"/>
              <a:t>We hope that youth will be more encouraged to take active roles in living a green lifestyle from now on in order to create a better future </a:t>
            </a:r>
            <a:endParaRPr lang="en-US" sz="1000" smtClean="0">
              <a:latin typeface="Arial" charset="0"/>
              <a:cs typeface="Arial" charset="0"/>
            </a:endParaRPr>
          </a:p>
          <a:p>
            <a:pPr eaLnBrk="1" hangingPunct="1">
              <a:spcBef>
                <a:spcPct val="0"/>
              </a:spcBef>
            </a:pPr>
            <a:endParaRPr lang="id-ID" smtClean="0"/>
          </a:p>
        </p:txBody>
      </p:sp>
      <p:sp>
        <p:nvSpPr>
          <p:cNvPr id="348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D764C28-0A91-4911-8B27-10952243D9D2}" type="slidenum">
              <a:rPr lang="en-US" sz="1200">
                <a:latin typeface="Calibri" pitchFamily="34" charset="0"/>
              </a:rPr>
              <a:pPr algn="r" defTabSz="931863"/>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id-ID"/>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id-ID"/>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876D5A45-DFFD-43E0-9E32-282683409608}" type="datetimeFigureOut">
              <a:rPr lang="en-US"/>
              <a:pPr>
                <a:defRPr/>
              </a:pPr>
              <a:t>11/13/2013</a:t>
            </a:fld>
            <a:endParaRPr lang="en-US"/>
          </a:p>
        </p:txBody>
      </p:sp>
      <p:sp>
        <p:nvSpPr>
          <p:cNvPr id="12" name="Footer Placeholder 18"/>
          <p:cNvSpPr>
            <a:spLocks noGrp="1"/>
          </p:cNvSpPr>
          <p:nvPr>
            <p:ph type="ftr" sz="quarter" idx="11"/>
          </p:nvPr>
        </p:nvSpPr>
        <p:spPr/>
        <p:txBody>
          <a:bodyPr/>
          <a:lstStyle>
            <a:lvl1pPr>
              <a:defRPr smtClean="0">
                <a:solidFill>
                  <a:srgbClr val="E8F0F4"/>
                </a:solidFill>
              </a:defRPr>
            </a:lvl1pPr>
          </a:lstStyle>
          <a:p>
            <a:pPr>
              <a:defRPr/>
            </a:pPr>
            <a:endParaRPr lang="id-ID"/>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2CE1F894-C278-4FF9-A5B1-4B245F7524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934031-0EA6-4A34-8570-3C908EFB21CE}" type="datetimeFigureOut">
              <a:rPr lang="en-US"/>
              <a:pPr>
                <a:defRPr/>
              </a:pPr>
              <a:t>11/13/2013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id-ID"/>
          </a:p>
        </p:txBody>
      </p:sp>
      <p:sp>
        <p:nvSpPr>
          <p:cNvPr id="6" name="Slide Number Placeholder 17"/>
          <p:cNvSpPr>
            <a:spLocks noGrp="1"/>
          </p:cNvSpPr>
          <p:nvPr>
            <p:ph type="sldNum" sz="quarter" idx="12"/>
          </p:nvPr>
        </p:nvSpPr>
        <p:spPr/>
        <p:txBody>
          <a:bodyPr/>
          <a:lstStyle>
            <a:lvl1pPr>
              <a:defRPr/>
            </a:lvl1pPr>
          </a:lstStyle>
          <a:p>
            <a:pPr>
              <a:defRPr/>
            </a:pPr>
            <a:fld id="{C2C58E9F-1333-4428-B968-A2623634D2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366F00B-7834-48FE-A671-A1E6EBFCB941}" type="datetimeFigureOut">
              <a:rPr lang="en-US"/>
              <a:pPr>
                <a:defRPr/>
              </a:pPr>
              <a:t>11/13/2013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id-ID"/>
          </a:p>
        </p:txBody>
      </p:sp>
      <p:sp>
        <p:nvSpPr>
          <p:cNvPr id="6" name="Slide Number Placeholder 17"/>
          <p:cNvSpPr>
            <a:spLocks noGrp="1"/>
          </p:cNvSpPr>
          <p:nvPr>
            <p:ph type="sldNum" sz="quarter" idx="12"/>
          </p:nvPr>
        </p:nvSpPr>
        <p:spPr/>
        <p:txBody>
          <a:bodyPr/>
          <a:lstStyle>
            <a:lvl1pPr>
              <a:defRPr/>
            </a:lvl1pPr>
          </a:lstStyle>
          <a:p>
            <a:pPr>
              <a:defRPr/>
            </a:pPr>
            <a:fld id="{DFCA94F9-648F-41E1-8772-822C3CC884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29C005D8-9A93-4402-96ED-2AE3E06AF630}" type="datetimeFigureOut">
              <a:rPr lang="en-US"/>
              <a:pPr>
                <a:defRPr/>
              </a:pPr>
              <a:t>11/13/2013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id-ID"/>
          </a:p>
        </p:txBody>
      </p:sp>
      <p:sp>
        <p:nvSpPr>
          <p:cNvPr id="6" name="Slide Number Placeholder 17"/>
          <p:cNvSpPr>
            <a:spLocks noGrp="1"/>
          </p:cNvSpPr>
          <p:nvPr>
            <p:ph type="sldNum" sz="quarter" idx="12"/>
          </p:nvPr>
        </p:nvSpPr>
        <p:spPr/>
        <p:txBody>
          <a:bodyPr/>
          <a:lstStyle>
            <a:lvl1pPr>
              <a:defRPr/>
            </a:lvl1pPr>
          </a:lstStyle>
          <a:p>
            <a:pPr>
              <a:defRPr/>
            </a:pPr>
            <a:fld id="{027EB6B5-F826-485F-849D-804B860206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id-ID">
              <a:solidFill>
                <a:srgbClr val="FFFFFF"/>
              </a:solidFill>
              <a:cs typeface="Arial" charset="0"/>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id-ID">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177A05C4-4BF0-4A74-9CC8-EFB4BA50B407}" type="datetimeFigureOut">
              <a:rPr lang="en-US"/>
              <a:pPr>
                <a:defRPr/>
              </a:pPr>
              <a:t>11/13/2013</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id-ID"/>
          </a:p>
        </p:txBody>
      </p:sp>
      <p:sp>
        <p:nvSpPr>
          <p:cNvPr id="8" name="Slide Number Placeholder 5"/>
          <p:cNvSpPr>
            <a:spLocks noGrp="1"/>
          </p:cNvSpPr>
          <p:nvPr>
            <p:ph type="sldNum" sz="quarter" idx="12"/>
          </p:nvPr>
        </p:nvSpPr>
        <p:spPr/>
        <p:txBody>
          <a:bodyPr/>
          <a:lstStyle>
            <a:lvl1pPr>
              <a:defRPr smtClean="0"/>
            </a:lvl1pPr>
          </a:lstStyle>
          <a:p>
            <a:pPr>
              <a:defRPr/>
            </a:pPr>
            <a:fld id="{039DA36E-4AB7-4E8D-8B73-68F3DD239B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B5683B29-6276-4C3C-B32D-83A33E90162A}" type="datetimeFigureOut">
              <a:rPr lang="en-US"/>
              <a:pPr>
                <a:defRPr/>
              </a:pPr>
              <a:t>11/13/2013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id-ID"/>
          </a:p>
        </p:txBody>
      </p:sp>
      <p:sp>
        <p:nvSpPr>
          <p:cNvPr id="7" name="Slide Number Placeholder 17"/>
          <p:cNvSpPr>
            <a:spLocks noGrp="1"/>
          </p:cNvSpPr>
          <p:nvPr>
            <p:ph type="sldNum" sz="quarter" idx="12"/>
          </p:nvPr>
        </p:nvSpPr>
        <p:spPr/>
        <p:txBody>
          <a:bodyPr/>
          <a:lstStyle>
            <a:lvl1pPr>
              <a:defRPr/>
            </a:lvl1pPr>
          </a:lstStyle>
          <a:p>
            <a:pPr>
              <a:defRPr/>
            </a:pPr>
            <a:fld id="{CD5AE8C5-24E9-468C-9F5F-34C06A3155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5DBD1DD3-B87C-457F-92FF-2B5E384B0E48}" type="datetimeFigureOut">
              <a:rPr lang="en-US"/>
              <a:pPr>
                <a:defRPr/>
              </a:pPr>
              <a:t>11/13/2013</a:t>
            </a:fld>
            <a:endParaRPr lang="en-US"/>
          </a:p>
        </p:txBody>
      </p:sp>
      <p:sp>
        <p:nvSpPr>
          <p:cNvPr id="8" name="Footer Placeholder 7"/>
          <p:cNvSpPr>
            <a:spLocks noGrp="1"/>
          </p:cNvSpPr>
          <p:nvPr>
            <p:ph type="ftr" sz="quarter" idx="11"/>
          </p:nvPr>
        </p:nvSpPr>
        <p:spPr/>
        <p:txBody>
          <a:bodyPr/>
          <a:lstStyle>
            <a:lvl1pPr>
              <a:defRPr smtClean="0"/>
            </a:lvl1pPr>
          </a:lstStyle>
          <a:p>
            <a:pPr>
              <a:defRPr/>
            </a:pPr>
            <a:endParaRPr lang="id-ID"/>
          </a:p>
        </p:txBody>
      </p:sp>
      <p:sp>
        <p:nvSpPr>
          <p:cNvPr id="9" name="Slide Number Placeholder 8"/>
          <p:cNvSpPr>
            <a:spLocks noGrp="1"/>
          </p:cNvSpPr>
          <p:nvPr>
            <p:ph type="sldNum" sz="quarter" idx="12"/>
          </p:nvPr>
        </p:nvSpPr>
        <p:spPr/>
        <p:txBody>
          <a:bodyPr/>
          <a:lstStyle>
            <a:lvl1pPr>
              <a:defRPr smtClean="0"/>
            </a:lvl1pPr>
          </a:lstStyle>
          <a:p>
            <a:pPr>
              <a:defRPr/>
            </a:pPr>
            <a:fld id="{6E2EFB9B-74BB-47A8-ABC8-E9796E0B65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209E22C-BF2B-476B-95CE-AFE5313C66D7}" type="datetimeFigureOut">
              <a:rPr lang="en-US"/>
              <a:pPr>
                <a:defRPr/>
              </a:pPr>
              <a:t>11/13/2013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id-ID"/>
          </a:p>
        </p:txBody>
      </p:sp>
      <p:sp>
        <p:nvSpPr>
          <p:cNvPr id="5" name="Slide Number Placeholder 17"/>
          <p:cNvSpPr>
            <a:spLocks noGrp="1"/>
          </p:cNvSpPr>
          <p:nvPr>
            <p:ph type="sldNum" sz="quarter" idx="12"/>
          </p:nvPr>
        </p:nvSpPr>
        <p:spPr/>
        <p:txBody>
          <a:bodyPr/>
          <a:lstStyle>
            <a:lvl1pPr>
              <a:defRPr/>
            </a:lvl1pPr>
          </a:lstStyle>
          <a:p>
            <a:pPr>
              <a:defRPr/>
            </a:pPr>
            <a:fld id="{FF7FB66D-5441-46B2-AEB8-F802F6BF00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25AB9D1-7A94-4532-BFDE-C3EB3CA87C30}" type="datetimeFigureOut">
              <a:rPr lang="en-US"/>
              <a:pPr>
                <a:defRPr/>
              </a:pPr>
              <a:t>11/13/2013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id-ID"/>
          </a:p>
        </p:txBody>
      </p:sp>
      <p:sp>
        <p:nvSpPr>
          <p:cNvPr id="4" name="Slide Number Placeholder 17"/>
          <p:cNvSpPr>
            <a:spLocks noGrp="1"/>
          </p:cNvSpPr>
          <p:nvPr>
            <p:ph type="sldNum" sz="quarter" idx="12"/>
          </p:nvPr>
        </p:nvSpPr>
        <p:spPr/>
        <p:txBody>
          <a:bodyPr/>
          <a:lstStyle>
            <a:lvl1pPr>
              <a:defRPr/>
            </a:lvl1pPr>
          </a:lstStyle>
          <a:p>
            <a:pPr>
              <a:defRPr/>
            </a:pPr>
            <a:fld id="{64A9540B-EB5D-4310-A158-B52F8EDF91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621023EC-EA12-4477-BAAC-AE25DEB0AD55}" type="datetimeFigureOut">
              <a:rPr lang="en-US"/>
              <a:pPr>
                <a:defRPr/>
              </a:pPr>
              <a:t>11/13/2013</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id-ID"/>
          </a:p>
        </p:txBody>
      </p:sp>
      <p:sp>
        <p:nvSpPr>
          <p:cNvPr id="7" name="Slide Number Placeholder 6"/>
          <p:cNvSpPr>
            <a:spLocks noGrp="1"/>
          </p:cNvSpPr>
          <p:nvPr>
            <p:ph type="sldNum" sz="quarter" idx="12"/>
          </p:nvPr>
        </p:nvSpPr>
        <p:spPr/>
        <p:txBody>
          <a:bodyPr/>
          <a:lstStyle>
            <a:lvl1pPr>
              <a:defRPr smtClean="0"/>
            </a:lvl1pPr>
          </a:lstStyle>
          <a:p>
            <a:pPr>
              <a:defRPr/>
            </a:pPr>
            <a:fld id="{F05675B0-16A3-4B22-8F1F-C291525DAA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id-ID"/>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id-ID"/>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id-ID">
              <a:solidFill>
                <a:srgbClr val="FFFFFF"/>
              </a:solidFill>
              <a:cs typeface="Arial" charset="0"/>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id-ID">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lvl1pPr>
          </a:lstStyle>
          <a:p>
            <a:pPr>
              <a:defRPr/>
            </a:pPr>
            <a:fld id="{B7C3A61F-7E21-47EB-AFBF-9007FBB35916}" type="datetimeFigureOut">
              <a:rPr lang="en-US"/>
              <a:pPr>
                <a:defRPr/>
              </a:pPr>
              <a:t>11/13/2013</a:t>
            </a:fld>
            <a:endParaRPr lang="en-US"/>
          </a:p>
        </p:txBody>
      </p:sp>
      <p:sp>
        <p:nvSpPr>
          <p:cNvPr id="12" name="Footer Placeholder 5"/>
          <p:cNvSpPr>
            <a:spLocks noGrp="1"/>
          </p:cNvSpPr>
          <p:nvPr>
            <p:ph type="ftr" sz="quarter" idx="11"/>
          </p:nvPr>
        </p:nvSpPr>
        <p:spPr/>
        <p:txBody>
          <a:bodyPr/>
          <a:lstStyle>
            <a:lvl1pPr>
              <a:defRPr smtClean="0"/>
            </a:lvl1pPr>
          </a:lstStyle>
          <a:p>
            <a:pPr>
              <a:defRPr/>
            </a:pPr>
            <a:endParaRPr lang="id-ID"/>
          </a:p>
        </p:txBody>
      </p:sp>
      <p:sp>
        <p:nvSpPr>
          <p:cNvPr id="13" name="Slide Number Placeholder 6"/>
          <p:cNvSpPr>
            <a:spLocks noGrp="1"/>
          </p:cNvSpPr>
          <p:nvPr>
            <p:ph type="sldNum" sz="quarter" idx="12"/>
          </p:nvPr>
        </p:nvSpPr>
        <p:spPr/>
        <p:txBody>
          <a:bodyPr/>
          <a:lstStyle>
            <a:lvl1pPr>
              <a:defRPr smtClean="0"/>
            </a:lvl1pPr>
          </a:lstStyle>
          <a:p>
            <a:pPr>
              <a:defRPr/>
            </a:pPr>
            <a:fld id="{5AEA7515-6330-4015-9F2F-2F9C2DD85D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id-ID"/>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id-ID"/>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smtClean="0"/>
            </a:lvl1pPr>
          </a:lstStyle>
          <a:p>
            <a:pPr>
              <a:defRPr/>
            </a:pPr>
            <a:fld id="{FD6B841A-7C6A-4AC1-945A-2741086A5556}" type="datetimeFigureOut">
              <a:rPr lang="en-US"/>
              <a:pPr>
                <a:defRPr/>
              </a:pPr>
              <a:t>11/13/2013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vl1pPr>
          </a:lstStyle>
          <a:p>
            <a:pPr>
              <a:defRPr/>
            </a:pPr>
            <a:endParaRPr lang="id-ID"/>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vl1pPr>
          </a:lstStyle>
          <a:p>
            <a:pPr>
              <a:defRPr/>
            </a:pPr>
            <a:fld id="{2B707069-ABED-4B91-AA94-CBD549659E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0" r:id="rId1"/>
    <p:sldLayoutId id="2147483974" r:id="rId2"/>
    <p:sldLayoutId id="2147483981" r:id="rId3"/>
    <p:sldLayoutId id="2147483975" r:id="rId4"/>
    <p:sldLayoutId id="2147483982" r:id="rId5"/>
    <p:sldLayoutId id="2147483976" r:id="rId6"/>
    <p:sldLayoutId id="2147483977" r:id="rId7"/>
    <p:sldLayoutId id="2147483983" r:id="rId8"/>
    <p:sldLayoutId id="2147483984" r:id="rId9"/>
    <p:sldLayoutId id="2147483978" r:id="rId10"/>
    <p:sldLayoutId id="214748397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competence-program.asia/" TargetMode="External"/><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unesco.org/jakarta/" TargetMode="External"/><Relationship Id="rId5" Type="http://schemas.openxmlformats.org/officeDocument/2006/relationships/hyperlink" Target="http://e-learning.connect-asia.org/" TargetMode="External"/><Relationship Id="rId4" Type="http://schemas.openxmlformats.org/officeDocument/2006/relationships/hyperlink" Target="http://connect-asi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786611"/>
            <a:ext cx="8458200" cy="1222375"/>
          </a:xfrm>
        </p:spPr>
        <p:txBody>
          <a:bodyPr>
            <a:normAutofit fontScale="90000"/>
          </a:bodyPr>
          <a:lstStyle/>
          <a:p>
            <a:pPr eaLnBrk="1" fontAlgn="auto" hangingPunct="1">
              <a:spcAft>
                <a:spcPts val="0"/>
              </a:spcAft>
              <a:defRPr/>
            </a:pPr>
            <a:r>
              <a:rPr lang="en-US" dirty="0" smtClean="0"/>
              <a:t/>
            </a:r>
            <a:br>
              <a:rPr lang="en-US" dirty="0" smtClean="0"/>
            </a:br>
            <a:endParaRPr lang="en-US" dirty="0"/>
          </a:p>
        </p:txBody>
      </p:sp>
      <p:sp>
        <p:nvSpPr>
          <p:cNvPr id="7171" name="Subtitle 2"/>
          <p:cNvSpPr>
            <a:spLocks noGrp="1"/>
          </p:cNvSpPr>
          <p:nvPr>
            <p:ph type="subTitle" idx="1"/>
          </p:nvPr>
        </p:nvSpPr>
        <p:spPr>
          <a:xfrm>
            <a:off x="304800" y="1905000"/>
            <a:ext cx="8458200" cy="1676400"/>
          </a:xfrm>
        </p:spPr>
        <p:txBody>
          <a:bodyPr/>
          <a:lstStyle/>
          <a:p>
            <a:pPr marR="0" algn="ctr" eaLnBrk="1" hangingPunct="1">
              <a:lnSpc>
                <a:spcPct val="90000"/>
              </a:lnSpc>
            </a:pPr>
            <a:r>
              <a:rPr lang="en-US" sz="2900" b="1" smtClean="0">
                <a:solidFill>
                  <a:schemeClr val="tx1"/>
                </a:solidFill>
                <a:latin typeface="Arial" charset="0"/>
              </a:rPr>
              <a:t>COMprehensive Program to Enhance Technology, Engineering and ScieNCE Education (COMPETENCE) in Asia  </a:t>
            </a:r>
          </a:p>
          <a:p>
            <a:pPr marR="0" algn="ctr" eaLnBrk="1" hangingPunct="1">
              <a:lnSpc>
                <a:spcPct val="90000"/>
              </a:lnSpc>
            </a:pPr>
            <a:r>
              <a:rPr lang="en-US" sz="2000" b="1" smtClean="0">
                <a:solidFill>
                  <a:schemeClr val="tx1"/>
                </a:solidFill>
                <a:latin typeface="Arial" charset="0"/>
              </a:rPr>
              <a:t>The Role and Contribution of Higher Education Institutions</a:t>
            </a:r>
          </a:p>
        </p:txBody>
      </p:sp>
      <p:sp>
        <p:nvSpPr>
          <p:cNvPr id="7172" name="TextBox 3"/>
          <p:cNvSpPr txBox="1">
            <a:spLocks noChangeArrowheads="1"/>
          </p:cNvSpPr>
          <p:nvPr/>
        </p:nvSpPr>
        <p:spPr bwMode="auto">
          <a:xfrm>
            <a:off x="381000" y="5867400"/>
            <a:ext cx="8077200" cy="641350"/>
          </a:xfrm>
          <a:prstGeom prst="rect">
            <a:avLst/>
          </a:prstGeom>
          <a:noFill/>
          <a:ln w="9525">
            <a:noFill/>
            <a:miter lim="800000"/>
            <a:headEnd/>
            <a:tailEnd/>
          </a:ln>
        </p:spPr>
        <p:txBody>
          <a:bodyPr>
            <a:spAutoFit/>
          </a:bodyPr>
          <a:lstStyle/>
          <a:p>
            <a:pPr algn="ctr"/>
            <a:r>
              <a:rPr lang="en-US" b="1" dirty="0" smtClean="0">
                <a:solidFill>
                  <a:srgbClr val="FFFF66"/>
                </a:solidFill>
              </a:rPr>
              <a:t>Shahbaz </a:t>
            </a:r>
            <a:r>
              <a:rPr lang="en-US" b="1" dirty="0">
                <a:solidFill>
                  <a:srgbClr val="FFFF66"/>
                </a:solidFill>
              </a:rPr>
              <a:t>KHAN</a:t>
            </a:r>
            <a:r>
              <a:rPr lang="en-US" dirty="0">
                <a:solidFill>
                  <a:srgbClr val="FFFF66"/>
                </a:solidFill>
              </a:rPr>
              <a:t/>
            </a:r>
            <a:br>
              <a:rPr lang="en-US" dirty="0">
                <a:solidFill>
                  <a:srgbClr val="FFFF66"/>
                </a:solidFill>
              </a:rPr>
            </a:br>
            <a:r>
              <a:rPr lang="en-US" dirty="0">
                <a:solidFill>
                  <a:srgbClr val="FFFF66"/>
                </a:solidFill>
              </a:rPr>
              <a:t>Deputy Director and Senior Science Program Specialist </a:t>
            </a:r>
          </a:p>
        </p:txBody>
      </p:sp>
      <p:pic>
        <p:nvPicPr>
          <p:cNvPr id="7173" name="Picture 5" descr="LOGO.PNG"/>
          <p:cNvPicPr>
            <a:picLocks noChangeAspect="1"/>
          </p:cNvPicPr>
          <p:nvPr/>
        </p:nvPicPr>
        <p:blipFill>
          <a:blip r:embed="rId3" cstate="print"/>
          <a:srcRect/>
          <a:stretch>
            <a:fillRect/>
          </a:stretch>
        </p:blipFill>
        <p:spPr bwMode="auto">
          <a:xfrm>
            <a:off x="304800" y="228600"/>
            <a:ext cx="1828800" cy="117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685800" y="914400"/>
            <a:ext cx="8229600" cy="5072063"/>
          </a:xfrm>
        </p:spPr>
        <p:txBody>
          <a:bodyPr/>
          <a:lstStyle/>
          <a:p>
            <a:pPr eaLnBrk="1" hangingPunct="1">
              <a:buFont typeface="Wingdings 3" pitchFamily="18" charset="2"/>
              <a:buNone/>
            </a:pPr>
            <a:endParaRPr lang="en-US" sz="2400" b="1" smtClean="0">
              <a:latin typeface="Arial" charset="0"/>
              <a:cs typeface="Arial" charset="0"/>
            </a:endParaRPr>
          </a:p>
          <a:p>
            <a:pPr eaLnBrk="1" hangingPunct="1"/>
            <a:r>
              <a:rPr lang="en-GB" b="1" smtClean="0">
                <a:latin typeface="Arial" charset="0"/>
              </a:rPr>
              <a:t>One Day in Asia (ODIA) Event</a:t>
            </a:r>
          </a:p>
          <a:p>
            <a:pPr eaLnBrk="1" hangingPunct="1"/>
            <a:endParaRPr lang="en-GB" b="1" smtClean="0">
              <a:latin typeface="Arial" charset="0"/>
            </a:endParaRPr>
          </a:p>
          <a:p>
            <a:pPr eaLnBrk="1" hangingPunct="1"/>
            <a:endParaRPr lang="en-GB" b="1" smtClean="0">
              <a:latin typeface="Arial" charset="0"/>
            </a:endParaRPr>
          </a:p>
          <a:p>
            <a:pPr eaLnBrk="1" hangingPunct="1"/>
            <a:endParaRPr lang="en-GB" b="1" smtClean="0">
              <a:latin typeface="Arial" charset="0"/>
            </a:endParaRPr>
          </a:p>
          <a:p>
            <a:pPr eaLnBrk="1" hangingPunct="1"/>
            <a:endParaRPr lang="en-GB" b="1" smtClean="0">
              <a:latin typeface="Arial" charset="0"/>
            </a:endParaRPr>
          </a:p>
          <a:p>
            <a:pPr eaLnBrk="1" hangingPunct="1">
              <a:buFont typeface="Wingdings 3" pitchFamily="18" charset="2"/>
              <a:buNone/>
            </a:pPr>
            <a:endParaRPr lang="en-US" sz="1400" smtClean="0">
              <a:latin typeface="Arial" charset="0"/>
            </a:endParaRPr>
          </a:p>
          <a:p>
            <a:pPr eaLnBrk="1" hangingPunct="1">
              <a:buFont typeface="Wingdings 3" pitchFamily="18" charset="2"/>
              <a:buNone/>
            </a:pPr>
            <a:r>
              <a:rPr lang="en-US" sz="1400" smtClean="0">
                <a:latin typeface="Arial" charset="0"/>
              </a:rPr>
              <a:t>	</a:t>
            </a:r>
          </a:p>
          <a:p>
            <a:pPr algn="ctr" eaLnBrk="1" hangingPunct="1">
              <a:buFont typeface="Wingdings 3" pitchFamily="18" charset="2"/>
              <a:buNone/>
            </a:pPr>
            <a:r>
              <a:rPr lang="en-US" sz="1400" smtClean="0">
                <a:latin typeface="Arial" charset="0"/>
              </a:rPr>
              <a:t>	</a:t>
            </a:r>
          </a:p>
          <a:p>
            <a:pPr eaLnBrk="1" hangingPunct="1">
              <a:buFont typeface="Wingdings 3" pitchFamily="18" charset="2"/>
              <a:buNone/>
            </a:pPr>
            <a:r>
              <a:rPr lang="en-US" sz="1800" smtClean="0">
                <a:latin typeface="Arial" charset="0"/>
              </a:rPr>
              <a:t>   The idea was to utilize the power of CONNECT-Asia ICT networks and mobile technology to livestream a </a:t>
            </a:r>
            <a:r>
              <a:rPr lang="en-US" sz="1800" smtClean="0">
                <a:solidFill>
                  <a:schemeClr val="accent2"/>
                </a:solidFill>
                <a:latin typeface="Arial" charset="0"/>
              </a:rPr>
              <a:t>broadcast from UNESCO World Heritage</a:t>
            </a:r>
            <a:r>
              <a:rPr lang="en-US" sz="1800" smtClean="0">
                <a:latin typeface="Arial" charset="0"/>
              </a:rPr>
              <a:t> sites located in multiple countries. Hundreds of viewers joined the event by watching the live broadcast from video conference and USTREAM live streaming.</a:t>
            </a:r>
            <a:endParaRPr lang="en-US" sz="1000" b="1" smtClean="0">
              <a:latin typeface="Arial" charset="0"/>
              <a:cs typeface="Arial" charset="0"/>
            </a:endParaRPr>
          </a:p>
        </p:txBody>
      </p:sp>
      <p:pic>
        <p:nvPicPr>
          <p:cNvPr id="17411" name="Picture 5" descr="LOGO.PNG"/>
          <p:cNvPicPr>
            <a:picLocks noChangeAspect="1"/>
          </p:cNvPicPr>
          <p:nvPr/>
        </p:nvPicPr>
        <p:blipFill>
          <a:blip r:embed="rId3" cstate="print"/>
          <a:srcRect/>
          <a:stretch>
            <a:fillRect/>
          </a:stretch>
        </p:blipFill>
        <p:spPr bwMode="auto">
          <a:xfrm>
            <a:off x="228600" y="228600"/>
            <a:ext cx="1828800" cy="1179513"/>
          </a:xfrm>
          <a:prstGeom prst="rect">
            <a:avLst/>
          </a:prstGeom>
          <a:noFill/>
          <a:ln w="9525">
            <a:noFill/>
            <a:miter lim="800000"/>
            <a:headEnd/>
            <a:tailEnd/>
          </a:ln>
        </p:spPr>
      </p:pic>
      <p:pic>
        <p:nvPicPr>
          <p:cNvPr id="17412" name="Picture 2"/>
          <p:cNvPicPr>
            <a:picLocks noChangeAspect="1" noChangeArrowheads="1"/>
          </p:cNvPicPr>
          <p:nvPr/>
        </p:nvPicPr>
        <p:blipFill>
          <a:blip r:embed="rId4" cstate="print"/>
          <a:srcRect/>
          <a:stretch>
            <a:fillRect/>
          </a:stretch>
        </p:blipFill>
        <p:spPr bwMode="auto">
          <a:xfrm>
            <a:off x="5105400" y="1828800"/>
            <a:ext cx="3124200" cy="2506663"/>
          </a:xfrm>
          <a:prstGeom prst="rect">
            <a:avLst/>
          </a:prstGeom>
          <a:noFill/>
          <a:ln w="9525">
            <a:noFill/>
            <a:miter lim="800000"/>
            <a:headEnd/>
            <a:tailEnd/>
          </a:ln>
        </p:spPr>
      </p:pic>
      <p:pic>
        <p:nvPicPr>
          <p:cNvPr id="17413" name="Picture 2" descr="I:\12.Photos &amp; Videos\Photo\2012\One Day in Asia_1 Nov 2012\from Ery\output\DSC_0079.JPG"/>
          <p:cNvPicPr>
            <a:picLocks noChangeAspect="1" noChangeArrowheads="1"/>
          </p:cNvPicPr>
          <p:nvPr/>
        </p:nvPicPr>
        <p:blipFill>
          <a:blip r:embed="rId5" cstate="print"/>
          <a:srcRect/>
          <a:stretch>
            <a:fillRect/>
          </a:stretch>
        </p:blipFill>
        <p:spPr bwMode="auto">
          <a:xfrm>
            <a:off x="1447800" y="1905000"/>
            <a:ext cx="3124200" cy="219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1"/>
          </p:nvPr>
        </p:nvSpPr>
        <p:spPr>
          <a:xfrm>
            <a:off x="533400" y="1524000"/>
            <a:ext cx="8229600" cy="4525963"/>
          </a:xfrm>
        </p:spPr>
        <p:txBody>
          <a:bodyPr/>
          <a:lstStyle/>
          <a:p>
            <a:pPr eaLnBrk="1" hangingPunct="1"/>
            <a:r>
              <a:rPr lang="en-US" sz="2000" b="1" smtClean="0"/>
              <a:t>RIIS (Research Institutes Introduction Session)</a:t>
            </a:r>
            <a:endParaRPr lang="en-GB" sz="2000" smtClean="0"/>
          </a:p>
          <a:p>
            <a:pPr lvl="1">
              <a:buFont typeface="Verdana" pitchFamily="34" charset="0"/>
              <a:buChar char="●"/>
            </a:pPr>
            <a:r>
              <a:rPr lang="en-US" sz="1600" smtClean="0"/>
              <a:t>National Science and Technology Development Agency (NSTDA), Thailand (August 2012)</a:t>
            </a:r>
            <a:endParaRPr lang="en-GB" sz="1600" smtClean="0"/>
          </a:p>
          <a:p>
            <a:pPr lvl="1">
              <a:buFont typeface="Verdana" pitchFamily="34" charset="0"/>
              <a:buChar char="●"/>
            </a:pPr>
            <a:r>
              <a:rPr lang="en-GB" sz="1600" smtClean="0"/>
              <a:t>National Center for Genetic Engineering and Biotechnology (BIOTEC), Thailand (September 2012)</a:t>
            </a:r>
          </a:p>
          <a:p>
            <a:pPr lvl="1">
              <a:buFont typeface="Verdana" pitchFamily="34" charset="0"/>
              <a:buChar char="●"/>
            </a:pPr>
            <a:r>
              <a:rPr lang="en-GB" sz="1600" smtClean="0"/>
              <a:t>Japan Aerospace Exploration Agency (JAXA), Japan (October 2012)</a:t>
            </a:r>
          </a:p>
          <a:p>
            <a:pPr lvl="1">
              <a:buFont typeface="Verdana" pitchFamily="34" charset="0"/>
              <a:buChar char="●"/>
            </a:pPr>
            <a:r>
              <a:rPr lang="en-GB" sz="1600" smtClean="0"/>
              <a:t>The National Institute of Advanced Industrial Science and Technology (AIST), Japan (January 2013)</a:t>
            </a:r>
            <a:endParaRPr lang="en-US" sz="1600" b="1" smtClean="0"/>
          </a:p>
          <a:p>
            <a:pPr eaLnBrk="1" hangingPunct="1"/>
            <a:endParaRPr lang="en-US" sz="1600" smtClean="0"/>
          </a:p>
          <a:p>
            <a:pPr eaLnBrk="1" hangingPunct="1">
              <a:buFont typeface="Wingdings 3" pitchFamily="18" charset="2"/>
              <a:buNone/>
            </a:pPr>
            <a:endParaRPr lang="en-US" smtClean="0"/>
          </a:p>
        </p:txBody>
      </p:sp>
      <p:pic>
        <p:nvPicPr>
          <p:cNvPr id="18435" name="Picture 5" descr="LOGO.PNG"/>
          <p:cNvPicPr>
            <a:picLocks noGrp="1" noChangeAspect="1"/>
          </p:cNvPicPr>
          <p:nvPr>
            <p:ph type="title"/>
          </p:nvPr>
        </p:nvPicPr>
        <p:blipFill>
          <a:blip r:embed="rId3" cstate="print"/>
          <a:srcRect/>
          <a:stretch>
            <a:fillRect/>
          </a:stretch>
        </p:blipFill>
        <p:spPr bwMode="auto">
          <a:xfrm>
            <a:off x="304800" y="228600"/>
            <a:ext cx="1771650" cy="1143000"/>
          </a:xfrm>
          <a:noFill/>
        </p:spPr>
      </p:pic>
      <p:pic>
        <p:nvPicPr>
          <p:cNvPr id="18436" name="Picture 3"/>
          <p:cNvPicPr>
            <a:picLocks noChangeAspect="1" noChangeArrowheads="1"/>
          </p:cNvPicPr>
          <p:nvPr/>
        </p:nvPicPr>
        <p:blipFill>
          <a:blip r:embed="rId4" cstate="print"/>
          <a:srcRect/>
          <a:stretch>
            <a:fillRect/>
          </a:stretch>
        </p:blipFill>
        <p:spPr bwMode="auto">
          <a:xfrm>
            <a:off x="1676400" y="3962400"/>
            <a:ext cx="3352800" cy="2057400"/>
          </a:xfrm>
          <a:prstGeom prst="rect">
            <a:avLst/>
          </a:prstGeom>
          <a:noFill/>
          <a:ln w="9525">
            <a:noFill/>
            <a:miter lim="800000"/>
            <a:headEnd/>
            <a:tailEnd/>
          </a:ln>
        </p:spPr>
      </p:pic>
      <p:pic>
        <p:nvPicPr>
          <p:cNvPr id="18437" name="Picture 7" descr="IMG_4306"/>
          <p:cNvPicPr>
            <a:picLocks noChangeAspect="1" noChangeArrowheads="1"/>
          </p:cNvPicPr>
          <p:nvPr/>
        </p:nvPicPr>
        <p:blipFill>
          <a:blip r:embed="rId5" cstate="print"/>
          <a:srcRect l="9442" t="12202" r="7529" b="2274"/>
          <a:stretch>
            <a:fillRect/>
          </a:stretch>
        </p:blipFill>
        <p:spPr bwMode="auto">
          <a:xfrm>
            <a:off x="5334000" y="3886200"/>
            <a:ext cx="2667000"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354138"/>
            <a:ext cx="8229600" cy="5122862"/>
          </a:xfrm>
        </p:spPr>
        <p:txBody>
          <a:bodyPr/>
          <a:lstStyle/>
          <a:p>
            <a:pPr marL="0" indent="0">
              <a:lnSpc>
                <a:spcPct val="105000"/>
              </a:lnSpc>
              <a:tabLst>
                <a:tab pos="265113" algn="l"/>
              </a:tabLst>
            </a:pPr>
            <a:r>
              <a:rPr lang="en-US" sz="1600" smtClean="0">
                <a:latin typeface="Arial" charset="0"/>
                <a:ea typeface="Arial Unicode MS" pitchFamily="34" charset="-128"/>
                <a:cs typeface="Arial Unicode MS" pitchFamily="34" charset="-128"/>
              </a:rPr>
              <a:t>   </a:t>
            </a:r>
            <a:r>
              <a:rPr lang="en-US" sz="1600" b="1" smtClean="0">
                <a:latin typeface="Arial" charset="0"/>
                <a:ea typeface="Arial Unicode MS" pitchFamily="34" charset="-128"/>
                <a:cs typeface="Arial Unicode MS" pitchFamily="34" charset="-128"/>
              </a:rPr>
              <a:t>The 6th COllaboration for Network-eNabled Education, Culture, 	Technology and 	science (CONNECT) Asia meeting</a:t>
            </a:r>
            <a:r>
              <a:rPr lang="en-US" sz="1600" smtClean="0">
                <a:latin typeface="Arial" charset="0"/>
                <a:ea typeface="Arial Unicode MS" pitchFamily="34" charset="-128"/>
                <a:cs typeface="Arial Unicode MS" pitchFamily="34" charset="-128"/>
              </a:rPr>
              <a:t> on 03 - 04 July 2013 	in Jakarta, Indonesia. </a:t>
            </a:r>
          </a:p>
          <a:p>
            <a:pPr marL="0" indent="0">
              <a:lnSpc>
                <a:spcPct val="90000"/>
              </a:lnSpc>
              <a:buFont typeface="Wingdings 3" pitchFamily="18" charset="2"/>
              <a:buNone/>
              <a:tabLst>
                <a:tab pos="265113" algn="l"/>
              </a:tabLst>
            </a:pPr>
            <a:r>
              <a:rPr lang="en-US" sz="1600" smtClean="0">
                <a:latin typeface="Arial" charset="0"/>
                <a:ea typeface="Arial Unicode MS" pitchFamily="34" charset="-128"/>
                <a:cs typeface="Arial Unicode MS" pitchFamily="34" charset="-128"/>
              </a:rPr>
              <a:t>	Main focused on "Maximizing the use of e-learning methods in the formal 	education curriculum in each NREN partners region". </a:t>
            </a:r>
          </a:p>
          <a:p>
            <a:pPr marL="0" indent="0">
              <a:lnSpc>
                <a:spcPct val="90000"/>
              </a:lnSpc>
              <a:buFont typeface="Wingdings 3" pitchFamily="18" charset="2"/>
              <a:buNone/>
              <a:tabLst>
                <a:tab pos="265113" algn="l"/>
              </a:tabLst>
            </a:pPr>
            <a:endParaRPr lang="en-US" sz="1600" smtClean="0">
              <a:latin typeface="Arial" charset="0"/>
              <a:ea typeface="Arial Unicode MS" pitchFamily="34" charset="-128"/>
              <a:cs typeface="Arial Unicode MS" pitchFamily="34" charset="-128"/>
            </a:endParaRPr>
          </a:p>
          <a:p>
            <a:pPr marL="0" indent="0">
              <a:lnSpc>
                <a:spcPct val="90000"/>
              </a:lnSpc>
              <a:buFont typeface="Wingdings 3" pitchFamily="18" charset="2"/>
              <a:buNone/>
              <a:tabLst>
                <a:tab pos="265113" algn="l"/>
              </a:tabLst>
            </a:pPr>
            <a:r>
              <a:rPr lang="en-US" sz="1600" smtClean="0">
                <a:latin typeface="Arial" charset="0"/>
                <a:ea typeface="Arial Unicode MS" pitchFamily="34" charset="-128"/>
                <a:cs typeface="Arial Unicode MS" pitchFamily="34" charset="-128"/>
              </a:rPr>
              <a:t>	Key Points of the meeting :</a:t>
            </a:r>
          </a:p>
          <a:p>
            <a:pPr marL="742950" lvl="1" indent="-285750">
              <a:lnSpc>
                <a:spcPct val="90000"/>
              </a:lnSpc>
              <a:spcBef>
                <a:spcPts val="300"/>
              </a:spcBef>
              <a:buFont typeface="Verdana" pitchFamily="34" charset="0"/>
              <a:buChar char="●"/>
              <a:tabLst>
                <a:tab pos="265113" algn="l"/>
              </a:tabLst>
            </a:pPr>
            <a:r>
              <a:rPr lang="en-US" sz="1600" smtClean="0">
                <a:latin typeface="Arial" charset="0"/>
                <a:ea typeface="Arial Unicode MS" pitchFamily="34" charset="-128"/>
                <a:cs typeface="Arial Unicode MS" pitchFamily="34" charset="-128"/>
              </a:rPr>
              <a:t>Continuity of actions and visibility of CONNECT Asia</a:t>
            </a:r>
          </a:p>
          <a:p>
            <a:pPr marL="742950" lvl="1" indent="-285750">
              <a:lnSpc>
                <a:spcPct val="90000"/>
              </a:lnSpc>
              <a:spcBef>
                <a:spcPts val="300"/>
              </a:spcBef>
              <a:buFont typeface="Verdana" pitchFamily="34" charset="0"/>
              <a:buChar char="●"/>
              <a:tabLst>
                <a:tab pos="265113" algn="l"/>
              </a:tabLst>
            </a:pPr>
            <a:r>
              <a:rPr lang="en-US" sz="1600" smtClean="0">
                <a:latin typeface="Arial" charset="0"/>
                <a:ea typeface="Arial Unicode MS" pitchFamily="34" charset="-128"/>
                <a:cs typeface="Arial Unicode MS" pitchFamily="34" charset="-128"/>
              </a:rPr>
              <a:t>Synthesis and sharing of experiences for other countries and for other regions (Asian countries and Africa)</a:t>
            </a:r>
          </a:p>
          <a:p>
            <a:pPr marL="742950" lvl="1" indent="-285750">
              <a:lnSpc>
                <a:spcPct val="90000"/>
              </a:lnSpc>
              <a:spcBef>
                <a:spcPts val="300"/>
              </a:spcBef>
              <a:buFont typeface="Verdana" pitchFamily="34" charset="0"/>
              <a:buChar char="●"/>
              <a:tabLst>
                <a:tab pos="265113" algn="l"/>
              </a:tabLst>
            </a:pPr>
            <a:r>
              <a:rPr lang="en-US" sz="1600" smtClean="0">
                <a:latin typeface="Arial" charset="0"/>
                <a:ea typeface="Arial Unicode MS" pitchFamily="34" charset="-128"/>
                <a:cs typeface="Arial Unicode MS" pitchFamily="34" charset="-128"/>
              </a:rPr>
              <a:t>Launching of a UNESCO - CONNECT Asia MasterClass</a:t>
            </a:r>
            <a:endParaRPr lang="en-US" sz="1400" smtClean="0">
              <a:latin typeface="Arial" charset="0"/>
              <a:ea typeface="Arial Unicode MS" pitchFamily="34" charset="-128"/>
              <a:cs typeface="Arial Unicode MS" pitchFamily="34" charset="-128"/>
            </a:endParaRPr>
          </a:p>
        </p:txBody>
      </p:sp>
      <p:pic>
        <p:nvPicPr>
          <p:cNvPr id="19459" name="Picture 5" descr="LOGO.PNG"/>
          <p:cNvPicPr>
            <a:picLocks noChangeAspect="1"/>
          </p:cNvPicPr>
          <p:nvPr/>
        </p:nvPicPr>
        <p:blipFill>
          <a:blip r:embed="rId3" cstate="print"/>
          <a:srcRect/>
          <a:stretch>
            <a:fillRect/>
          </a:stretch>
        </p:blipFill>
        <p:spPr bwMode="auto">
          <a:xfrm>
            <a:off x="228600" y="152400"/>
            <a:ext cx="1771650" cy="1143000"/>
          </a:xfrm>
          <a:prstGeom prst="rect">
            <a:avLst/>
          </a:prstGeom>
          <a:noFill/>
          <a:ln w="9525">
            <a:noFill/>
            <a:miter lim="800000"/>
            <a:headEnd/>
            <a:tailEnd/>
          </a:ln>
        </p:spPr>
      </p:pic>
      <p:pic>
        <p:nvPicPr>
          <p:cNvPr id="19460" name="Picture 6"/>
          <p:cNvPicPr>
            <a:picLocks noChangeAspect="1" noChangeArrowheads="1"/>
          </p:cNvPicPr>
          <p:nvPr/>
        </p:nvPicPr>
        <p:blipFill>
          <a:blip r:embed="rId4" cstate="print"/>
          <a:srcRect/>
          <a:stretch>
            <a:fillRect/>
          </a:stretch>
        </p:blipFill>
        <p:spPr bwMode="auto">
          <a:xfrm>
            <a:off x="762000" y="4267200"/>
            <a:ext cx="3657600" cy="2027238"/>
          </a:xfrm>
          <a:prstGeom prst="rect">
            <a:avLst/>
          </a:prstGeom>
          <a:noFill/>
          <a:ln w="9525">
            <a:noFill/>
            <a:miter lim="800000"/>
            <a:headEnd/>
            <a:tailEnd/>
          </a:ln>
        </p:spPr>
      </p:pic>
      <p:pic>
        <p:nvPicPr>
          <p:cNvPr id="19461" name="Picture 7"/>
          <p:cNvPicPr>
            <a:picLocks noChangeAspect="1" noChangeArrowheads="1"/>
          </p:cNvPicPr>
          <p:nvPr/>
        </p:nvPicPr>
        <p:blipFill>
          <a:blip r:embed="rId5" cstate="print"/>
          <a:srcRect/>
          <a:stretch>
            <a:fillRect/>
          </a:stretch>
        </p:blipFill>
        <p:spPr bwMode="auto">
          <a:xfrm>
            <a:off x="4648200" y="4343400"/>
            <a:ext cx="3714750" cy="1562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half" idx="4294967295"/>
          </p:nvPr>
        </p:nvSpPr>
        <p:spPr>
          <a:xfrm>
            <a:off x="457200" y="1600200"/>
            <a:ext cx="8305800" cy="4525963"/>
          </a:xfrm>
        </p:spPr>
        <p:txBody>
          <a:bodyPr numCol="2" rtlCol="0">
            <a:normAutofit fontScale="92500" lnSpcReduction="10000"/>
          </a:bodyPr>
          <a:lstStyle/>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Renewable Energy Policy and Planning (2007)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E3i (Energy, Economy and Environment) Self-Sustainable Eco-village concept (2008)</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E3i village Application (2009)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UNESCO Lecture Series for Education, Science and Culture (2008 &amp; 2009)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Grassroots Innovation Management (2009)</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Capacity building for university-industry partnership and technology management (2009)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Renewable Energy Policy and Planning (January, 2010)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Financing renewable energy projects (video </a:t>
            </a:r>
            <a:r>
              <a:rPr lang="en-US" altLang="ja-JP" sz="1100" dirty="0" err="1" smtClean="0">
                <a:latin typeface="Antique Olive" pitchFamily="34" charset="0"/>
              </a:rPr>
              <a:t>tele</a:t>
            </a:r>
            <a:r>
              <a:rPr lang="en-US" altLang="ja-JP" sz="1100" dirty="0" smtClean="0">
                <a:latin typeface="Antique Olive" pitchFamily="34" charset="0"/>
              </a:rPr>
              <a:t>-conference) (2008)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HIV/AIDS prevention education (2009) </a:t>
            </a:r>
          </a:p>
          <a:p>
            <a:pPr marL="342900" indent="-342900" eaLnBrk="1" fontAlgn="auto" hangingPunct="1">
              <a:spcBef>
                <a:spcPts val="1100"/>
              </a:spcBef>
              <a:spcAft>
                <a:spcPts val="0"/>
              </a:spcAft>
              <a:buClrTx/>
              <a:buSzTx/>
              <a:buFont typeface="Arial" pitchFamily="34" charset="0"/>
              <a:buChar char="•"/>
              <a:defRPr/>
            </a:pPr>
            <a:r>
              <a:rPr lang="en-US" altLang="ja-JP" sz="1600" dirty="0" smtClean="0">
                <a:solidFill>
                  <a:srgbClr val="045992"/>
                </a:solidFill>
                <a:effectLst>
                  <a:outerShdw blurRad="38100" dist="38100" dir="2700000" algn="tl">
                    <a:srgbClr val="000000">
                      <a:alpha val="43137"/>
                    </a:srgbClr>
                  </a:outerShdw>
                </a:effectLst>
                <a:latin typeface="Antique Olive" pitchFamily="34" charset="0"/>
              </a:rPr>
              <a:t>IHP Training Courses (2009-ongoing)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Climate Change and Water Resource Management (2010)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Energy for Sustainable Development in Asia (2011)</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Engineering courses in </a:t>
            </a:r>
            <a:r>
              <a:rPr lang="en-US" altLang="ja-JP" sz="1100" dirty="0" err="1" smtClean="0">
                <a:latin typeface="Antique Olive" pitchFamily="34" charset="0"/>
              </a:rPr>
              <a:t>Bahasa</a:t>
            </a:r>
            <a:r>
              <a:rPr lang="en-US" altLang="ja-JP" sz="1100" dirty="0" smtClean="0">
                <a:latin typeface="Antique Olive" pitchFamily="34" charset="0"/>
              </a:rPr>
              <a:t> Indonesia (for the National University of Timor Leste, 2011) </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Connectivity Tele Seminar Event (2011)</a:t>
            </a:r>
          </a:p>
          <a:p>
            <a:pPr marL="342900" indent="-342900" eaLnBrk="1" fontAlgn="auto" hangingPunct="1">
              <a:spcBef>
                <a:spcPts val="1100"/>
              </a:spcBef>
              <a:spcAft>
                <a:spcPts val="0"/>
              </a:spcAft>
              <a:buClrTx/>
              <a:buSzTx/>
              <a:buFont typeface="Arial" pitchFamily="34" charset="0"/>
              <a:buChar char="•"/>
              <a:defRPr/>
            </a:pPr>
            <a:r>
              <a:rPr lang="en-US" altLang="ja-JP" sz="1100" dirty="0" err="1" smtClean="0">
                <a:latin typeface="Antique Olive" pitchFamily="34" charset="0"/>
              </a:rPr>
              <a:t>Agorasia</a:t>
            </a:r>
            <a:r>
              <a:rPr lang="en-US" altLang="ja-JP" sz="1100" dirty="0" smtClean="0">
                <a:latin typeface="Antique Olive" pitchFamily="34" charset="0"/>
              </a:rPr>
              <a:t> (2012)</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Sustainability Science (2012)</a:t>
            </a:r>
          </a:p>
          <a:p>
            <a:pPr marL="342900" indent="-342900" eaLnBrk="1" fontAlgn="auto" hangingPunct="1">
              <a:spcBef>
                <a:spcPts val="1100"/>
              </a:spcBef>
              <a:spcAft>
                <a:spcPts val="0"/>
              </a:spcAft>
              <a:buClrTx/>
              <a:buSzTx/>
              <a:buFont typeface="Arial" pitchFamily="34" charset="0"/>
              <a:buChar char="•"/>
              <a:defRPr/>
            </a:pPr>
            <a:r>
              <a:rPr lang="en-US" altLang="ja-JP" sz="1100" dirty="0" smtClean="0">
                <a:latin typeface="Antique Olive" pitchFamily="34" charset="0"/>
              </a:rPr>
              <a:t>Rio+20: “My Idea of Sustainable Lifestyle” (2012)</a:t>
            </a:r>
          </a:p>
          <a:p>
            <a:pPr marL="342900" indent="-342900" eaLnBrk="1" fontAlgn="auto" hangingPunct="1">
              <a:spcBef>
                <a:spcPts val="1100"/>
              </a:spcBef>
              <a:spcAft>
                <a:spcPts val="0"/>
              </a:spcAft>
              <a:buClrTx/>
              <a:buSzTx/>
              <a:buFont typeface="Arial" pitchFamily="34" charset="0"/>
              <a:buChar char="•"/>
              <a:defRPr/>
            </a:pPr>
            <a:r>
              <a:rPr lang="en-US" sz="1100" dirty="0" smtClean="0">
                <a:latin typeface="Antique Olive" pitchFamily="34" charset="0"/>
                <a:ea typeface="ＭＳ Ｐゴシック" pitchFamily="34" charset="-128"/>
              </a:rPr>
              <a:t>Mozilla Event in ITB (2012)</a:t>
            </a:r>
          </a:p>
          <a:p>
            <a:pPr marL="342900" indent="-342900" eaLnBrk="1" fontAlgn="auto" hangingPunct="1">
              <a:spcBef>
                <a:spcPts val="1100"/>
              </a:spcBef>
              <a:spcAft>
                <a:spcPts val="0"/>
              </a:spcAft>
              <a:buClrTx/>
              <a:buSzTx/>
              <a:buFont typeface="Arial" pitchFamily="34" charset="0"/>
              <a:buChar char="•"/>
              <a:defRPr/>
            </a:pPr>
            <a:r>
              <a:rPr lang="en-US" sz="1100" dirty="0" smtClean="0">
                <a:latin typeface="Antique Olive" pitchFamily="34" charset="0"/>
                <a:ea typeface="ＭＳ Ｐゴシック" pitchFamily="34" charset="-128"/>
              </a:rPr>
              <a:t>UN4U Campaign “The Future We Want for All” in ITB (2012)</a:t>
            </a:r>
          </a:p>
          <a:p>
            <a:pPr marL="342900" indent="-342900" eaLnBrk="1" fontAlgn="auto" hangingPunct="1">
              <a:spcBef>
                <a:spcPts val="1100"/>
              </a:spcBef>
              <a:spcAft>
                <a:spcPts val="0"/>
              </a:spcAft>
              <a:buClrTx/>
              <a:buSzTx/>
              <a:buFont typeface="Arial" pitchFamily="34" charset="0"/>
              <a:buChar char="•"/>
              <a:defRPr/>
            </a:pPr>
            <a:r>
              <a:rPr lang="en-US" sz="1100" dirty="0" smtClean="0">
                <a:latin typeface="Antique Olive" pitchFamily="34" charset="0"/>
                <a:ea typeface="ＭＳ Ｐゴシック" pitchFamily="34" charset="-128"/>
              </a:rPr>
              <a:t>UN Secretary General Speech in Timor Leste (2012)</a:t>
            </a:r>
          </a:p>
          <a:p>
            <a:pPr marL="342900" indent="-342900" eaLnBrk="1" fontAlgn="auto" hangingPunct="1">
              <a:spcBef>
                <a:spcPts val="1100"/>
              </a:spcBef>
              <a:spcAft>
                <a:spcPts val="0"/>
              </a:spcAft>
              <a:buClrTx/>
              <a:buSzTx/>
              <a:buFont typeface="Arial" pitchFamily="34" charset="0"/>
              <a:buChar char="•"/>
              <a:defRPr/>
            </a:pPr>
            <a:r>
              <a:rPr lang="en-US" sz="1600" dirty="0" smtClean="0">
                <a:solidFill>
                  <a:srgbClr val="045992"/>
                </a:solidFill>
                <a:effectLst>
                  <a:outerShdw blurRad="38100" dist="38100" dir="2700000" algn="tl">
                    <a:srgbClr val="000000">
                      <a:alpha val="43137"/>
                    </a:srgbClr>
                  </a:outerShdw>
                </a:effectLst>
                <a:latin typeface="Antique Olive" pitchFamily="34" charset="0"/>
                <a:ea typeface="ＭＳ Ｐゴシック" pitchFamily="34" charset="-128"/>
              </a:rPr>
              <a:t>Research Institutes Introduction Sessions (2012-ongoing)</a:t>
            </a:r>
          </a:p>
          <a:p>
            <a:pPr marL="342900" indent="-342900" eaLnBrk="1" fontAlgn="auto" hangingPunct="1">
              <a:spcBef>
                <a:spcPts val="1100"/>
              </a:spcBef>
              <a:spcAft>
                <a:spcPts val="0"/>
              </a:spcAft>
              <a:buClrTx/>
              <a:buSzTx/>
              <a:buFont typeface="Arial" pitchFamily="34" charset="0"/>
              <a:buChar char="•"/>
              <a:defRPr/>
            </a:pPr>
            <a:r>
              <a:rPr lang="en-US" sz="1100" dirty="0" smtClean="0">
                <a:latin typeface="Antique Olive" pitchFamily="34" charset="0"/>
                <a:ea typeface="ＭＳ Ｐゴシック" pitchFamily="34" charset="-128"/>
              </a:rPr>
              <a:t>One Day in Asia (2012)</a:t>
            </a:r>
          </a:p>
          <a:p>
            <a:pPr marL="342900" indent="-342900" eaLnBrk="1" fontAlgn="auto" hangingPunct="1">
              <a:spcBef>
                <a:spcPts val="1100"/>
              </a:spcBef>
              <a:spcAft>
                <a:spcPts val="0"/>
              </a:spcAft>
              <a:buClrTx/>
              <a:buSzTx/>
              <a:buFont typeface="Arial" pitchFamily="34" charset="0"/>
              <a:buChar char="•"/>
              <a:defRPr/>
            </a:pPr>
            <a:r>
              <a:rPr lang="en-US" sz="1100" dirty="0" smtClean="0">
                <a:latin typeface="Antique Olive" pitchFamily="34" charset="0"/>
                <a:ea typeface="ＭＳ Ｐゴシック" pitchFamily="34" charset="-128"/>
              </a:rPr>
              <a:t>Consumers’ Acceptance and Behavior of E-commerce in Asia and Cross Borders (2013)</a:t>
            </a:r>
          </a:p>
          <a:p>
            <a:pPr marL="342900" indent="-342900" eaLnBrk="1" fontAlgn="auto" hangingPunct="1">
              <a:spcBef>
                <a:spcPts val="1100"/>
              </a:spcBef>
              <a:spcAft>
                <a:spcPts val="0"/>
              </a:spcAft>
              <a:buClrTx/>
              <a:buSzTx/>
              <a:buFont typeface="Arial" pitchFamily="34" charset="0"/>
              <a:buChar char="•"/>
              <a:defRPr/>
            </a:pPr>
            <a:r>
              <a:rPr lang="en-US" sz="1600" dirty="0" smtClean="0">
                <a:solidFill>
                  <a:srgbClr val="045992"/>
                </a:solidFill>
                <a:effectLst>
                  <a:outerShdw blurRad="38100" dist="38100" dir="2700000" algn="tl">
                    <a:srgbClr val="000000">
                      <a:alpha val="43137"/>
                    </a:srgbClr>
                  </a:outerShdw>
                </a:effectLst>
                <a:latin typeface="Antique Olive" pitchFamily="34" charset="0"/>
              </a:rPr>
              <a:t>Space Seeds for Asian Future (2013)</a:t>
            </a:r>
          </a:p>
          <a:p>
            <a:pPr marL="342900" indent="-342900" eaLnBrk="1" fontAlgn="auto" hangingPunct="1">
              <a:spcBef>
                <a:spcPct val="20000"/>
              </a:spcBef>
              <a:spcAft>
                <a:spcPts val="0"/>
              </a:spcAft>
              <a:buClrTx/>
              <a:buSzTx/>
              <a:buFont typeface="Arial" pitchFamily="34" charset="0"/>
              <a:buChar char="•"/>
              <a:defRPr/>
            </a:pPr>
            <a:r>
              <a:rPr lang="en-US" altLang="ja-JP" sz="1600" dirty="0" err="1" smtClean="0">
                <a:solidFill>
                  <a:srgbClr val="045992"/>
                </a:solidFill>
                <a:effectLst>
                  <a:outerShdw blurRad="38100" dist="38100" dir="2700000" algn="tl">
                    <a:srgbClr val="000000">
                      <a:alpha val="43137"/>
                    </a:srgbClr>
                  </a:outerShdw>
                </a:effectLst>
                <a:latin typeface="Antique Olive" pitchFamily="34" charset="0"/>
              </a:rPr>
              <a:t>Agorasia</a:t>
            </a:r>
            <a:r>
              <a:rPr lang="en-US" altLang="ja-JP" sz="1600" dirty="0" smtClean="0">
                <a:solidFill>
                  <a:srgbClr val="045992"/>
                </a:solidFill>
                <a:effectLst>
                  <a:outerShdw blurRad="38100" dist="38100" dir="2700000" algn="tl">
                    <a:srgbClr val="000000">
                      <a:alpha val="43137"/>
                    </a:srgbClr>
                  </a:outerShdw>
                </a:effectLst>
                <a:latin typeface="Antique Olive" pitchFamily="34" charset="0"/>
              </a:rPr>
              <a:t> 2 (2013)</a:t>
            </a:r>
            <a:endParaRPr lang="en-US" altLang="ja-JP" sz="1100" dirty="0" smtClean="0">
              <a:solidFill>
                <a:srgbClr val="045992"/>
              </a:solidFill>
              <a:latin typeface="Antique Olive" pitchFamily="34" charset="0"/>
            </a:endParaRPr>
          </a:p>
          <a:p>
            <a:pPr marL="342900" indent="-342900" eaLnBrk="1" fontAlgn="auto" hangingPunct="1">
              <a:spcBef>
                <a:spcPts val="1100"/>
              </a:spcBef>
              <a:spcAft>
                <a:spcPts val="0"/>
              </a:spcAft>
              <a:buClrTx/>
              <a:buSzTx/>
              <a:buFont typeface="Arial" pitchFamily="34" charset="0"/>
              <a:buChar char="•"/>
              <a:defRPr/>
            </a:pPr>
            <a:r>
              <a:rPr lang="en-US" altLang="ja-JP" sz="1600" dirty="0" err="1" smtClean="0">
                <a:solidFill>
                  <a:srgbClr val="045992"/>
                </a:solidFill>
                <a:effectLst>
                  <a:outerShdw blurRad="38100" dist="38100" dir="2700000" algn="tl">
                    <a:srgbClr val="000000">
                      <a:alpha val="43137"/>
                    </a:srgbClr>
                  </a:outerShdw>
                </a:effectLst>
                <a:latin typeface="Antique Olive" pitchFamily="34" charset="0"/>
              </a:rPr>
              <a:t>MasterClass</a:t>
            </a:r>
            <a:r>
              <a:rPr lang="en-US" altLang="ja-JP" sz="1600" dirty="0" smtClean="0">
                <a:solidFill>
                  <a:srgbClr val="045992"/>
                </a:solidFill>
                <a:effectLst>
                  <a:outerShdw blurRad="38100" dist="38100" dir="2700000" algn="tl">
                    <a:srgbClr val="000000">
                      <a:alpha val="43137"/>
                    </a:srgbClr>
                  </a:outerShdw>
                </a:effectLst>
                <a:latin typeface="Antique Olive" pitchFamily="34" charset="0"/>
              </a:rPr>
              <a:t> to Come!</a:t>
            </a:r>
          </a:p>
        </p:txBody>
      </p:sp>
      <p:sp>
        <p:nvSpPr>
          <p:cNvPr id="20483" name="Content Placeholder 2"/>
          <p:cNvSpPr>
            <a:spLocks/>
          </p:cNvSpPr>
          <p:nvPr/>
        </p:nvSpPr>
        <p:spPr bwMode="auto">
          <a:xfrm>
            <a:off x="1828800" y="304800"/>
            <a:ext cx="7315200" cy="728663"/>
          </a:xfrm>
          <a:prstGeom prst="rect">
            <a:avLst/>
          </a:prstGeom>
          <a:noFill/>
          <a:ln w="9525">
            <a:noFill/>
            <a:miter lim="800000"/>
            <a:headEnd/>
            <a:tailEnd/>
          </a:ln>
        </p:spPr>
        <p:txBody>
          <a:bodyPr/>
          <a:lstStyle/>
          <a:p>
            <a:pPr marL="87313" indent="22225" algn="ctr">
              <a:spcBef>
                <a:spcPts val="400"/>
              </a:spcBef>
              <a:buClr>
                <a:schemeClr val="accent1"/>
              </a:buClr>
              <a:buSzPct val="68000"/>
              <a:buFont typeface="Wingdings 3" pitchFamily="18" charset="2"/>
              <a:buNone/>
            </a:pPr>
            <a:r>
              <a:rPr lang="en-US" sz="3200" b="1">
                <a:solidFill>
                  <a:schemeClr val="hlink"/>
                </a:solidFill>
              </a:rPr>
              <a:t>List of E-Learning Courses </a:t>
            </a:r>
          </a:p>
          <a:p>
            <a:pPr marL="87313" indent="22225" algn="ctr">
              <a:spcBef>
                <a:spcPts val="400"/>
              </a:spcBef>
              <a:buClr>
                <a:schemeClr val="accent1"/>
              </a:buClr>
              <a:buSzPct val="68000"/>
              <a:buFont typeface="Wingdings 3" pitchFamily="18" charset="2"/>
              <a:buNone/>
            </a:pPr>
            <a:r>
              <a:rPr lang="en-US" sz="3200" b="1">
                <a:solidFill>
                  <a:schemeClr val="hlink"/>
                </a:solidFill>
              </a:rPr>
              <a:t>and Events</a:t>
            </a:r>
            <a:r>
              <a:rPr lang="en-US" sz="2300">
                <a:solidFill>
                  <a:schemeClr val="hlink"/>
                </a:solidFill>
              </a:rPr>
              <a:t> </a:t>
            </a:r>
          </a:p>
          <a:p>
            <a:pPr marL="87313" indent="22225">
              <a:spcBef>
                <a:spcPts val="400"/>
              </a:spcBef>
              <a:buClr>
                <a:schemeClr val="accent1"/>
              </a:buClr>
              <a:buSzPct val="68000"/>
              <a:buFont typeface="Wingdings 3" pitchFamily="18" charset="2"/>
              <a:buNone/>
            </a:pPr>
            <a:endParaRPr lang="en-US" sz="2300">
              <a:solidFill>
                <a:schemeClr val="hlink"/>
              </a:solidFill>
            </a:endParaRPr>
          </a:p>
        </p:txBody>
      </p:sp>
      <p:pic>
        <p:nvPicPr>
          <p:cNvPr id="20484" name="Picture 5" descr="LOGO.PNG"/>
          <p:cNvPicPr>
            <a:picLocks noChangeAspect="1"/>
          </p:cNvPicPr>
          <p:nvPr/>
        </p:nvPicPr>
        <p:blipFill>
          <a:blip r:embed="rId3" cstate="print"/>
          <a:srcRect/>
          <a:stretch>
            <a:fillRect/>
          </a:stretch>
        </p:blipFill>
        <p:spPr bwMode="auto">
          <a:xfrm>
            <a:off x="304800" y="381000"/>
            <a:ext cx="1771650" cy="1143000"/>
          </a:xfrm>
          <a:prstGeom prst="rect">
            <a:avLst/>
          </a:prstGeom>
          <a:noFill/>
          <a:ln w="9525">
            <a:noFill/>
            <a:miter lim="800000"/>
            <a:headEnd/>
            <a:tailEnd/>
          </a:ln>
        </p:spPr>
      </p:pic>
      <p:pic>
        <p:nvPicPr>
          <p:cNvPr id="20485" name="Picture 5" descr="C:\Users\uhkur\Desktop\6th connect asia meeting\presentation\youtube-channel-art-background.jpg"/>
          <p:cNvPicPr>
            <a:picLocks noChangeAspect="1" noChangeArrowheads="1"/>
          </p:cNvPicPr>
          <p:nvPr/>
        </p:nvPicPr>
        <p:blipFill>
          <a:blip r:embed="rId4" cstate="print"/>
          <a:srcRect/>
          <a:stretch>
            <a:fillRect/>
          </a:stretch>
        </p:blipFill>
        <p:spPr bwMode="auto">
          <a:xfrm>
            <a:off x="6858000" y="5410200"/>
            <a:ext cx="20574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Users\uhkur\Desktop\6th connect asia meeting\presentation\partners2.png"/>
          <p:cNvPicPr>
            <a:picLocks noChangeAspect="1" noChangeArrowheads="1"/>
          </p:cNvPicPr>
          <p:nvPr/>
        </p:nvPicPr>
        <p:blipFill>
          <a:blip r:embed="rId3" cstate="print"/>
          <a:srcRect/>
          <a:stretch>
            <a:fillRect/>
          </a:stretch>
        </p:blipFill>
        <p:spPr bwMode="auto">
          <a:xfrm rot="-308535">
            <a:off x="936625" y="1468438"/>
            <a:ext cx="7315200" cy="4919662"/>
          </a:xfrm>
          <a:prstGeom prst="rect">
            <a:avLst/>
          </a:prstGeom>
          <a:noFill/>
          <a:ln w="9525">
            <a:noFill/>
            <a:miter lim="800000"/>
            <a:headEnd/>
            <a:tailEnd/>
          </a:ln>
        </p:spPr>
      </p:pic>
      <p:pic>
        <p:nvPicPr>
          <p:cNvPr id="21507" name="Picture 5" descr="LOGO.PNG"/>
          <p:cNvPicPr>
            <a:picLocks noChangeAspect="1"/>
          </p:cNvPicPr>
          <p:nvPr/>
        </p:nvPicPr>
        <p:blipFill>
          <a:blip r:embed="rId4" cstate="print"/>
          <a:srcRect/>
          <a:stretch>
            <a:fillRect/>
          </a:stretch>
        </p:blipFill>
        <p:spPr bwMode="auto">
          <a:xfrm>
            <a:off x="1066800" y="2438400"/>
            <a:ext cx="2362200" cy="1219200"/>
          </a:xfrm>
          <a:prstGeom prst="rect">
            <a:avLst/>
          </a:prstGeom>
          <a:noFill/>
          <a:ln w="9525">
            <a:noFill/>
            <a:miter lim="800000"/>
            <a:headEnd/>
            <a:tailEnd/>
          </a:ln>
        </p:spPr>
      </p:pic>
      <p:sp>
        <p:nvSpPr>
          <p:cNvPr id="21508" name="Content Placeholder 2"/>
          <p:cNvSpPr>
            <a:spLocks/>
          </p:cNvSpPr>
          <p:nvPr/>
        </p:nvSpPr>
        <p:spPr bwMode="auto">
          <a:xfrm>
            <a:off x="1447800" y="609600"/>
            <a:ext cx="4724400" cy="728663"/>
          </a:xfrm>
          <a:prstGeom prst="rect">
            <a:avLst/>
          </a:prstGeom>
          <a:noFill/>
          <a:ln w="9525">
            <a:noFill/>
            <a:miter lim="800000"/>
            <a:headEnd/>
            <a:tailEnd/>
          </a:ln>
        </p:spPr>
        <p:txBody>
          <a:bodyPr/>
          <a:lstStyle/>
          <a:p>
            <a:pPr marL="87313" indent="22225" algn="ctr">
              <a:spcBef>
                <a:spcPts val="400"/>
              </a:spcBef>
              <a:buClr>
                <a:schemeClr val="accent1"/>
              </a:buClr>
              <a:buSzPct val="68000"/>
              <a:buFont typeface="Wingdings 3" pitchFamily="18" charset="2"/>
              <a:buNone/>
            </a:pPr>
            <a:r>
              <a:rPr lang="en-US" sz="3600" b="1" i="1">
                <a:solidFill>
                  <a:schemeClr val="hlink"/>
                </a:solidFill>
              </a:rPr>
              <a:t>Collaborations</a:t>
            </a:r>
            <a:r>
              <a:rPr lang="en-US" sz="3600" i="1">
                <a:solidFill>
                  <a:schemeClr val="hlink"/>
                </a:solidFill>
              </a:rPr>
              <a:t> </a:t>
            </a:r>
          </a:p>
        </p:txBody>
      </p:sp>
      <p:pic>
        <p:nvPicPr>
          <p:cNvPr id="21509" name="Picture 5" descr="C:\Users\uhkur\Desktop\6th connect asia meeting\presentation\youtube-channel-art-background.jpg"/>
          <p:cNvPicPr>
            <a:picLocks noChangeAspect="1" noChangeArrowheads="1"/>
          </p:cNvPicPr>
          <p:nvPr/>
        </p:nvPicPr>
        <p:blipFill>
          <a:blip r:embed="rId5" cstate="print"/>
          <a:srcRect/>
          <a:stretch>
            <a:fillRect/>
          </a:stretch>
        </p:blipFill>
        <p:spPr bwMode="auto">
          <a:xfrm>
            <a:off x="6172200" y="0"/>
            <a:ext cx="2743200" cy="1728788"/>
          </a:xfrm>
          <a:prstGeom prst="rect">
            <a:avLst/>
          </a:prstGeom>
          <a:noFill/>
          <a:ln w="9525">
            <a:noFill/>
            <a:miter lim="800000"/>
            <a:headEnd/>
            <a:tailEnd/>
          </a:ln>
        </p:spPr>
      </p:pic>
      <p:pic>
        <p:nvPicPr>
          <p:cNvPr id="21512" name="Picture 5" descr="LOGO.PNG"/>
          <p:cNvPicPr>
            <a:picLocks noChangeAspect="1"/>
          </p:cNvPicPr>
          <p:nvPr/>
        </p:nvPicPr>
        <p:blipFill>
          <a:blip r:embed="rId4" cstate="print"/>
          <a:srcRect/>
          <a:stretch>
            <a:fillRect/>
          </a:stretch>
        </p:blipFill>
        <p:spPr bwMode="auto">
          <a:xfrm>
            <a:off x="228600" y="228600"/>
            <a:ext cx="177165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bwMode="auto">
          <a:xfrm>
            <a:off x="3429000" y="228600"/>
            <a:ext cx="4038600" cy="1143000"/>
          </a:xfrm>
        </p:spPr>
        <p:txBody>
          <a:bodyPr wrap="square" lIns="91440" tIns="45720" rIns="91440" bIns="45720" numCol="1" anchorCtr="0" compatLnSpc="1">
            <a:prstTxWarp prst="textNoShape">
              <a:avLst/>
            </a:prstTxWarp>
          </a:bodyPr>
          <a:lstStyle/>
          <a:p>
            <a:pPr eaLnBrk="1" hangingPunct="1">
              <a:defRPr/>
            </a:pPr>
            <a:r>
              <a:rPr lang="en-US" smtClean="0">
                <a:effectLst/>
              </a:rPr>
              <a:t>Related URL</a:t>
            </a:r>
          </a:p>
        </p:txBody>
      </p:sp>
      <p:sp>
        <p:nvSpPr>
          <p:cNvPr id="3" name="Content Placeholder 2"/>
          <p:cNvSpPr>
            <a:spLocks noGrp="1"/>
          </p:cNvSpPr>
          <p:nvPr>
            <p:ph idx="4294967295"/>
          </p:nvPr>
        </p:nvSpPr>
        <p:spPr>
          <a:xfrm>
            <a:off x="1435100" y="1219200"/>
            <a:ext cx="6642100" cy="4886325"/>
          </a:xfrm>
        </p:spPr>
        <p:txBody>
          <a:bodyPr>
            <a:normAutofit/>
          </a:bodyPr>
          <a:lstStyle/>
          <a:p>
            <a:pPr eaLnBrk="1" hangingPunct="1">
              <a:lnSpc>
                <a:spcPct val="70000"/>
              </a:lnSpc>
            </a:pPr>
            <a:endParaRPr lang="en-US" sz="1800" smtClean="0">
              <a:latin typeface="Arial" charset="0"/>
            </a:endParaRPr>
          </a:p>
          <a:p>
            <a:pPr eaLnBrk="1" hangingPunct="1">
              <a:lnSpc>
                <a:spcPct val="70000"/>
              </a:lnSpc>
            </a:pPr>
            <a:r>
              <a:rPr lang="en-US" sz="1800" smtClean="0">
                <a:latin typeface="Arial" charset="0"/>
              </a:rPr>
              <a:t>COMPETENCE Project</a:t>
            </a:r>
          </a:p>
          <a:p>
            <a:pPr eaLnBrk="1" hangingPunct="1">
              <a:lnSpc>
                <a:spcPct val="70000"/>
              </a:lnSpc>
              <a:buFont typeface="Wingdings 3" pitchFamily="18" charset="2"/>
              <a:buNone/>
            </a:pPr>
            <a:r>
              <a:rPr lang="en-US" sz="1800" smtClean="0">
                <a:latin typeface="Arial" charset="0"/>
              </a:rPr>
              <a:t>	</a:t>
            </a:r>
            <a:r>
              <a:rPr lang="en-US" sz="1800" smtClean="0">
                <a:solidFill>
                  <a:schemeClr val="hlink"/>
                </a:solidFill>
                <a:latin typeface="Arial" charset="0"/>
                <a:hlinkClick r:id="rId3"/>
              </a:rPr>
              <a:t>http://competence-program.asia/</a:t>
            </a:r>
            <a:endParaRPr lang="en-US" sz="1800" smtClean="0">
              <a:solidFill>
                <a:schemeClr val="hlink"/>
              </a:solidFill>
              <a:latin typeface="Arial" charset="0"/>
            </a:endParaRPr>
          </a:p>
          <a:p>
            <a:pPr eaLnBrk="1" hangingPunct="1">
              <a:lnSpc>
                <a:spcPct val="70000"/>
              </a:lnSpc>
              <a:buFont typeface="Wingdings 3" pitchFamily="18" charset="2"/>
              <a:buNone/>
            </a:pPr>
            <a:endParaRPr lang="en-US" sz="1800" smtClean="0">
              <a:latin typeface="Arial" charset="0"/>
            </a:endParaRPr>
          </a:p>
          <a:p>
            <a:pPr eaLnBrk="1" hangingPunct="1">
              <a:lnSpc>
                <a:spcPct val="70000"/>
              </a:lnSpc>
            </a:pPr>
            <a:r>
              <a:rPr lang="en-US" sz="1800" smtClean="0">
                <a:latin typeface="Arial" charset="0"/>
              </a:rPr>
              <a:t>Schedule, update, misc announcement </a:t>
            </a:r>
          </a:p>
          <a:p>
            <a:pPr eaLnBrk="1" hangingPunct="1">
              <a:lnSpc>
                <a:spcPct val="70000"/>
              </a:lnSpc>
              <a:buFont typeface="Wingdings 3" pitchFamily="18" charset="2"/>
              <a:buNone/>
            </a:pPr>
            <a:r>
              <a:rPr lang="en-US" sz="1800" smtClean="0">
                <a:latin typeface="Arial" charset="0"/>
              </a:rPr>
              <a:t>	</a:t>
            </a:r>
            <a:r>
              <a:rPr lang="en-US" sz="1800" smtClean="0">
                <a:latin typeface="Arial" charset="0"/>
                <a:hlinkClick r:id="rId4"/>
              </a:rPr>
              <a:t>http://connect-asia.org</a:t>
            </a:r>
            <a:endParaRPr lang="en-US" sz="1800" smtClean="0">
              <a:latin typeface="Arial" charset="0"/>
            </a:endParaRPr>
          </a:p>
          <a:p>
            <a:pPr eaLnBrk="1" hangingPunct="1">
              <a:lnSpc>
                <a:spcPct val="70000"/>
              </a:lnSpc>
              <a:buFont typeface="Wingdings 3" pitchFamily="18" charset="2"/>
              <a:buNone/>
            </a:pPr>
            <a:endParaRPr lang="en-US" sz="1800" smtClean="0">
              <a:latin typeface="Arial" charset="0"/>
            </a:endParaRPr>
          </a:p>
          <a:p>
            <a:pPr eaLnBrk="1" hangingPunct="1">
              <a:lnSpc>
                <a:spcPct val="70000"/>
              </a:lnSpc>
            </a:pPr>
            <a:r>
              <a:rPr lang="en-US" sz="1800" smtClean="0">
                <a:latin typeface="Arial" charset="0"/>
              </a:rPr>
              <a:t>Presentation files and videos of E-learning course:</a:t>
            </a:r>
          </a:p>
          <a:p>
            <a:pPr lvl="1" eaLnBrk="1" hangingPunct="1">
              <a:lnSpc>
                <a:spcPct val="70000"/>
              </a:lnSpc>
              <a:buFont typeface="Verdana" pitchFamily="34" charset="0"/>
              <a:buNone/>
            </a:pPr>
            <a:r>
              <a:rPr lang="en-US" sz="1800" smtClean="0">
                <a:latin typeface="Arial" charset="0"/>
                <a:hlinkClick r:id="rId5"/>
              </a:rPr>
              <a:t>http://e-learning.connect-asia.org/</a:t>
            </a:r>
            <a:endParaRPr lang="en-US" sz="1800" smtClean="0">
              <a:latin typeface="Arial" charset="0"/>
            </a:endParaRPr>
          </a:p>
          <a:p>
            <a:pPr lvl="1" eaLnBrk="1" hangingPunct="1">
              <a:lnSpc>
                <a:spcPct val="70000"/>
              </a:lnSpc>
              <a:buFont typeface="Verdana" pitchFamily="34" charset="0"/>
              <a:buNone/>
            </a:pPr>
            <a:endParaRPr lang="en-US" sz="1800" smtClean="0">
              <a:latin typeface="Arial" charset="0"/>
            </a:endParaRPr>
          </a:p>
          <a:p>
            <a:pPr eaLnBrk="1" hangingPunct="1">
              <a:lnSpc>
                <a:spcPct val="70000"/>
              </a:lnSpc>
            </a:pPr>
            <a:r>
              <a:rPr lang="en-US" sz="1800" smtClean="0">
                <a:latin typeface="Arial" charset="0"/>
              </a:rPr>
              <a:t>CONNECT Asia Youtube</a:t>
            </a:r>
          </a:p>
          <a:p>
            <a:pPr eaLnBrk="1" hangingPunct="1">
              <a:lnSpc>
                <a:spcPct val="70000"/>
              </a:lnSpc>
              <a:buFont typeface="Wingdings 3" pitchFamily="18" charset="2"/>
              <a:buNone/>
            </a:pPr>
            <a:r>
              <a:rPr lang="en-US" sz="1800" smtClean="0">
                <a:latin typeface="Arial" charset="0"/>
              </a:rPr>
              <a:t>	</a:t>
            </a:r>
            <a:r>
              <a:rPr lang="en-US" sz="1800" smtClean="0">
                <a:solidFill>
                  <a:schemeClr val="hlink"/>
                </a:solidFill>
                <a:latin typeface="Arial" charset="0"/>
              </a:rPr>
              <a:t>http://www.youtube.com/user/CONNECTAsia</a:t>
            </a:r>
          </a:p>
          <a:p>
            <a:pPr eaLnBrk="1" hangingPunct="1">
              <a:lnSpc>
                <a:spcPct val="70000"/>
              </a:lnSpc>
              <a:buFont typeface="Wingdings 3" pitchFamily="18" charset="2"/>
              <a:buNone/>
            </a:pPr>
            <a:r>
              <a:rPr lang="en-US" sz="1800" smtClean="0">
                <a:latin typeface="Arial" charset="0"/>
              </a:rPr>
              <a:t>	</a:t>
            </a:r>
          </a:p>
          <a:p>
            <a:pPr eaLnBrk="1" hangingPunct="1">
              <a:lnSpc>
                <a:spcPct val="70000"/>
              </a:lnSpc>
            </a:pPr>
            <a:r>
              <a:rPr lang="en-US" sz="1800" smtClean="0">
                <a:latin typeface="Arial" charset="0"/>
              </a:rPr>
              <a:t>UNESCO Jakarta</a:t>
            </a:r>
          </a:p>
          <a:p>
            <a:pPr lvl="1" eaLnBrk="1" hangingPunct="1">
              <a:lnSpc>
                <a:spcPct val="70000"/>
              </a:lnSpc>
              <a:buFont typeface="Verdana" pitchFamily="34" charset="0"/>
              <a:buNone/>
            </a:pPr>
            <a:r>
              <a:rPr lang="en-US" sz="1800" smtClean="0">
                <a:solidFill>
                  <a:schemeClr val="hlink"/>
                </a:solidFill>
                <a:latin typeface="Arial" charset="0"/>
                <a:hlinkClick r:id="rId6"/>
              </a:rPr>
              <a:t>www.unesco.org/jakarta/</a:t>
            </a:r>
            <a:endParaRPr lang="en-US" sz="1800" smtClean="0">
              <a:solidFill>
                <a:schemeClr val="hlink"/>
              </a:solidFill>
              <a:latin typeface="Arial" charset="0"/>
            </a:endParaRPr>
          </a:p>
          <a:p>
            <a:pPr lvl="1" eaLnBrk="1" hangingPunct="1">
              <a:lnSpc>
                <a:spcPct val="70000"/>
              </a:lnSpc>
              <a:buFont typeface="Verdana" pitchFamily="34" charset="0"/>
              <a:buNone/>
            </a:pPr>
            <a:endParaRPr lang="en-US" sz="1800" smtClean="0">
              <a:solidFill>
                <a:schemeClr val="hlink"/>
              </a:solidFill>
              <a:latin typeface="Arial" charset="0"/>
            </a:endParaRPr>
          </a:p>
          <a:p>
            <a:pPr lvl="1" eaLnBrk="1" hangingPunct="1">
              <a:lnSpc>
                <a:spcPct val="70000"/>
              </a:lnSpc>
              <a:buFont typeface="Verdana" pitchFamily="34" charset="0"/>
              <a:buNone/>
            </a:pPr>
            <a:endParaRPr lang="en-US" sz="1800" smtClean="0">
              <a:solidFill>
                <a:schemeClr val="hlink"/>
              </a:solidFill>
              <a:latin typeface="Arial" charset="0"/>
            </a:endParaRPr>
          </a:p>
          <a:p>
            <a:pPr lvl="1" algn="ctr" eaLnBrk="1" hangingPunct="1">
              <a:lnSpc>
                <a:spcPct val="70000"/>
              </a:lnSpc>
              <a:buFont typeface="Verdana" pitchFamily="34" charset="0"/>
              <a:buNone/>
            </a:pPr>
            <a:r>
              <a:rPr lang="en-US" sz="1800" smtClean="0">
                <a:latin typeface="Arial" charset="0"/>
              </a:rPr>
              <a:t>	</a:t>
            </a:r>
          </a:p>
          <a:p>
            <a:pPr lvl="1" algn="ctr" eaLnBrk="1" hangingPunct="1">
              <a:lnSpc>
                <a:spcPct val="70000"/>
              </a:lnSpc>
              <a:buFont typeface="Verdana" pitchFamily="34" charset="0"/>
              <a:buNone/>
            </a:pPr>
            <a:r>
              <a:rPr lang="en-US" sz="1800" b="1" smtClean="0">
                <a:solidFill>
                  <a:schemeClr val="hlink"/>
                </a:solidFill>
                <a:latin typeface="Arial" charset="0"/>
              </a:rPr>
              <a:t>       </a:t>
            </a:r>
            <a:r>
              <a:rPr lang="en-US" sz="4400" b="1" smtClean="0">
                <a:solidFill>
                  <a:schemeClr val="hlink"/>
                </a:solidFill>
                <a:latin typeface="Arial" charset="0"/>
              </a:rPr>
              <a:t>THANK YOU</a:t>
            </a:r>
          </a:p>
        </p:txBody>
      </p:sp>
      <p:pic>
        <p:nvPicPr>
          <p:cNvPr id="23556" name="Picture 5" descr="LOGO.PNG"/>
          <p:cNvPicPr>
            <a:picLocks noChangeAspect="1"/>
          </p:cNvPicPr>
          <p:nvPr/>
        </p:nvPicPr>
        <p:blipFill>
          <a:blip r:embed="rId7" cstate="print"/>
          <a:srcRect/>
          <a:stretch>
            <a:fillRect/>
          </a:stretch>
        </p:blipFill>
        <p:spPr bwMode="auto">
          <a:xfrm>
            <a:off x="304800" y="228600"/>
            <a:ext cx="17716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LOGO.PNG"/>
          <p:cNvPicPr>
            <a:picLocks noChangeAspect="1"/>
          </p:cNvPicPr>
          <p:nvPr/>
        </p:nvPicPr>
        <p:blipFill>
          <a:blip r:embed="rId3" cstate="print"/>
          <a:srcRect/>
          <a:stretch>
            <a:fillRect/>
          </a:stretch>
        </p:blipFill>
        <p:spPr bwMode="auto">
          <a:xfrm>
            <a:off x="152400" y="152400"/>
            <a:ext cx="1828800" cy="1179513"/>
          </a:xfrm>
          <a:prstGeom prst="rect">
            <a:avLst/>
          </a:prstGeom>
          <a:noFill/>
          <a:ln w="9525">
            <a:noFill/>
            <a:miter lim="800000"/>
            <a:headEnd/>
            <a:tailEnd/>
          </a:ln>
        </p:spPr>
      </p:pic>
      <p:sp>
        <p:nvSpPr>
          <p:cNvPr id="8195" name="Rectangle 3"/>
          <p:cNvSpPr>
            <a:spLocks noChangeArrowheads="1"/>
          </p:cNvSpPr>
          <p:nvPr/>
        </p:nvSpPr>
        <p:spPr bwMode="auto">
          <a:xfrm>
            <a:off x="914400" y="1371600"/>
            <a:ext cx="8229600" cy="4525963"/>
          </a:xfrm>
          <a:prstGeom prst="rect">
            <a:avLst/>
          </a:prstGeom>
          <a:noFill/>
          <a:ln w="9525">
            <a:noFill/>
            <a:miter lim="800000"/>
            <a:headEnd/>
            <a:tailEnd/>
          </a:ln>
        </p:spPr>
        <p:txBody>
          <a:bodyPr/>
          <a:lstStyle/>
          <a:p>
            <a:pPr marL="365125" indent="-255588">
              <a:lnSpc>
                <a:spcPct val="90000"/>
              </a:lnSpc>
              <a:spcBef>
                <a:spcPts val="400"/>
              </a:spcBef>
              <a:buClr>
                <a:schemeClr val="accent1"/>
              </a:buClr>
              <a:buSzPct val="68000"/>
              <a:buFont typeface="Wingdings 3" pitchFamily="18" charset="2"/>
              <a:buChar char=""/>
            </a:pPr>
            <a:r>
              <a:rPr lang="en-US" sz="2000" b="1" dirty="0"/>
              <a:t>Project title</a:t>
            </a:r>
            <a:r>
              <a:rPr lang="en-US" altLang="ja-JP" b="1" dirty="0"/>
              <a:t> </a:t>
            </a:r>
          </a:p>
          <a:p>
            <a:pPr marL="365125" indent="-255588">
              <a:lnSpc>
                <a:spcPct val="90000"/>
              </a:lnSpc>
              <a:spcBef>
                <a:spcPts val="400"/>
              </a:spcBef>
              <a:buClr>
                <a:schemeClr val="accent1"/>
              </a:buClr>
              <a:buSzPct val="68000"/>
              <a:buFont typeface="Wingdings 3" pitchFamily="18" charset="2"/>
              <a:buNone/>
            </a:pPr>
            <a:r>
              <a:rPr lang="en-US" altLang="ja-JP" dirty="0"/>
              <a:t>	</a:t>
            </a:r>
            <a:r>
              <a:rPr lang="en-US" altLang="ja-JP" dirty="0" err="1"/>
              <a:t>COMprehensive</a:t>
            </a:r>
            <a:r>
              <a:rPr lang="en-US" altLang="ja-JP" dirty="0"/>
              <a:t> Program to Enhance Technology, Engineering and </a:t>
            </a:r>
            <a:r>
              <a:rPr lang="en-US" altLang="ja-JP" dirty="0" err="1"/>
              <a:t>ScieNCE</a:t>
            </a:r>
            <a:r>
              <a:rPr lang="en-US" altLang="ja-JP" dirty="0"/>
              <a:t> Education (COMPETENCE) in Asia: </a:t>
            </a:r>
          </a:p>
          <a:p>
            <a:pPr marL="365125" indent="-255588">
              <a:lnSpc>
                <a:spcPct val="90000"/>
              </a:lnSpc>
              <a:spcBef>
                <a:spcPts val="400"/>
              </a:spcBef>
              <a:buClr>
                <a:schemeClr val="accent1"/>
              </a:buClr>
              <a:buSzPct val="68000"/>
              <a:buFont typeface="Wingdings 3" pitchFamily="18" charset="2"/>
              <a:buNone/>
            </a:pPr>
            <a:r>
              <a:rPr lang="en-US" altLang="ja-JP" dirty="0"/>
              <a:t>	</a:t>
            </a:r>
            <a:r>
              <a:rPr lang="en-US" altLang="ja-JP" dirty="0">
                <a:solidFill>
                  <a:schemeClr val="accent2"/>
                </a:solidFill>
              </a:rPr>
              <a:t>The Role and Contribution of Higher Education Institutions</a:t>
            </a:r>
          </a:p>
          <a:p>
            <a:pPr marL="365125" indent="-255588">
              <a:lnSpc>
                <a:spcPct val="90000"/>
              </a:lnSpc>
              <a:spcBef>
                <a:spcPts val="400"/>
              </a:spcBef>
              <a:buClr>
                <a:schemeClr val="accent1"/>
              </a:buClr>
              <a:buSzPct val="68000"/>
              <a:buFont typeface="Wingdings 3" pitchFamily="18" charset="2"/>
              <a:buNone/>
            </a:pPr>
            <a:endParaRPr lang="en-US" altLang="ja-JP" dirty="0">
              <a:solidFill>
                <a:schemeClr val="accent2"/>
              </a:solidFill>
            </a:endParaRPr>
          </a:p>
          <a:p>
            <a:pPr marL="365125" indent="-255588">
              <a:lnSpc>
                <a:spcPct val="90000"/>
              </a:lnSpc>
              <a:spcBef>
                <a:spcPts val="400"/>
              </a:spcBef>
              <a:buClr>
                <a:schemeClr val="accent1"/>
              </a:buClr>
              <a:buSzPct val="68000"/>
              <a:buFont typeface="Wingdings 3" pitchFamily="18" charset="2"/>
              <a:buChar char=""/>
            </a:pPr>
            <a:r>
              <a:rPr lang="en-US" sz="2000" b="1" dirty="0"/>
              <a:t>Overall Developmental Goal</a:t>
            </a:r>
            <a:endParaRPr lang="en-US" altLang="ja-JP" sz="2000" b="1" dirty="0"/>
          </a:p>
          <a:p>
            <a:pPr marL="365125" indent="-255588">
              <a:spcBef>
                <a:spcPts val="400"/>
              </a:spcBef>
              <a:buClr>
                <a:schemeClr val="accent1"/>
              </a:buClr>
              <a:buSzPct val="68000"/>
              <a:buFont typeface="Wingdings 3" pitchFamily="18" charset="2"/>
              <a:buNone/>
            </a:pPr>
            <a:r>
              <a:rPr lang="en-US" dirty="0"/>
              <a:t>	To engage individuals, academic institutions and governments to </a:t>
            </a:r>
            <a:r>
              <a:rPr lang="en-US" altLang="ja-JP" dirty="0"/>
              <a:t>develop and use </a:t>
            </a:r>
            <a:r>
              <a:rPr lang="en-US" altLang="ja-JP" dirty="0">
                <a:solidFill>
                  <a:srgbClr val="FF0000"/>
                </a:solidFill>
              </a:rPr>
              <a:t>Science </a:t>
            </a:r>
            <a:r>
              <a:rPr lang="en-US" altLang="ja-JP" dirty="0" smtClean="0">
                <a:solidFill>
                  <a:srgbClr val="FF0000"/>
                </a:solidFill>
              </a:rPr>
              <a:t>and Engineering Education </a:t>
            </a:r>
            <a:r>
              <a:rPr lang="en-US" altLang="ja-JP" dirty="0"/>
              <a:t>as a fundamental basis for </a:t>
            </a:r>
            <a:r>
              <a:rPr lang="en-US" altLang="ja-JP" dirty="0">
                <a:solidFill>
                  <a:srgbClr val="FF0000"/>
                </a:solidFill>
              </a:rPr>
              <a:t>Sustainable Development </a:t>
            </a:r>
            <a:r>
              <a:rPr lang="en-US" altLang="ja-JP" dirty="0"/>
              <a:t>in Asia and the Pacific </a:t>
            </a:r>
          </a:p>
          <a:p>
            <a:pPr marL="365125" indent="-255588">
              <a:spcBef>
                <a:spcPts val="400"/>
              </a:spcBef>
              <a:buClr>
                <a:schemeClr val="accent1"/>
              </a:buClr>
              <a:buSzPct val="68000"/>
              <a:buFont typeface="Wingdings 3" pitchFamily="18" charset="2"/>
              <a:buNone/>
            </a:pPr>
            <a:endParaRPr lang="en-US" altLang="ja-JP" dirty="0"/>
          </a:p>
          <a:p>
            <a:pPr marL="365125" indent="-255588">
              <a:lnSpc>
                <a:spcPct val="90000"/>
              </a:lnSpc>
              <a:spcBef>
                <a:spcPts val="400"/>
              </a:spcBef>
              <a:buClr>
                <a:schemeClr val="accent1"/>
              </a:buClr>
              <a:buSzPct val="68000"/>
              <a:buFont typeface="Wingdings 3" pitchFamily="18" charset="2"/>
              <a:buChar char=""/>
            </a:pPr>
            <a:r>
              <a:rPr lang="en-US" altLang="ja-JP" sz="2000" b="1" dirty="0"/>
              <a:t>Project Objective</a:t>
            </a:r>
          </a:p>
          <a:p>
            <a:pPr marL="365125" indent="-255588">
              <a:lnSpc>
                <a:spcPct val="90000"/>
              </a:lnSpc>
              <a:spcBef>
                <a:spcPts val="400"/>
              </a:spcBef>
              <a:buClr>
                <a:schemeClr val="accent1"/>
              </a:buClr>
              <a:buSzPct val="68000"/>
              <a:buFont typeface="Wingdings 3" pitchFamily="18" charset="2"/>
              <a:buNone/>
            </a:pPr>
            <a:r>
              <a:rPr lang="en-US" altLang="ja-JP" dirty="0"/>
              <a:t>	</a:t>
            </a:r>
            <a:r>
              <a:rPr lang="en-US" altLang="ja-JP" dirty="0">
                <a:solidFill>
                  <a:schemeClr val="accent2"/>
                </a:solidFill>
              </a:rPr>
              <a:t>R</a:t>
            </a:r>
            <a:r>
              <a:rPr lang="en-GB" dirty="0" err="1">
                <a:solidFill>
                  <a:schemeClr val="accent2"/>
                </a:solidFill>
              </a:rPr>
              <a:t>ethinking</a:t>
            </a:r>
            <a:r>
              <a:rPr lang="en-GB" dirty="0">
                <a:solidFill>
                  <a:schemeClr val="accent2"/>
                </a:solidFill>
              </a:rPr>
              <a:t> </a:t>
            </a:r>
            <a:r>
              <a:rPr lang="en-GB" dirty="0" smtClean="0">
                <a:solidFill>
                  <a:schemeClr val="accent2"/>
                </a:solidFill>
              </a:rPr>
              <a:t>science and engineering </a:t>
            </a:r>
            <a:r>
              <a:rPr lang="en-GB" dirty="0">
                <a:solidFill>
                  <a:schemeClr val="accent2"/>
                </a:solidFill>
              </a:rPr>
              <a:t>education</a:t>
            </a:r>
            <a:r>
              <a:rPr lang="en-GB" dirty="0"/>
              <a:t> to put it in the context of Education for Sustainable Development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type="body" idx="1"/>
          </p:nvPr>
        </p:nvSpPr>
        <p:spPr>
          <a:xfrm>
            <a:off x="0" y="1447800"/>
            <a:ext cx="8229600" cy="4406900"/>
          </a:xfrm>
        </p:spPr>
        <p:txBody>
          <a:bodyPr/>
          <a:lstStyle/>
          <a:p>
            <a:pPr lvl="1">
              <a:lnSpc>
                <a:spcPct val="90000"/>
              </a:lnSpc>
              <a:buFont typeface="Wingdings" pitchFamily="2" charset="2"/>
              <a:buChar char="Ø"/>
            </a:pPr>
            <a:r>
              <a:rPr lang="en-US" sz="1800" smtClean="0">
                <a:solidFill>
                  <a:schemeClr val="accent2"/>
                </a:solidFill>
                <a:latin typeface="Arial" charset="0"/>
              </a:rPr>
              <a:t>The Regional Framework Meeting</a:t>
            </a:r>
            <a:r>
              <a:rPr lang="en-US" sz="1800" smtClean="0">
                <a:latin typeface="Arial" charset="0"/>
              </a:rPr>
              <a:t> was held on 18-19 May, 2010 in Yogyakarta, </a:t>
            </a:r>
            <a:r>
              <a:rPr lang="en-US" sz="1800" smtClean="0">
                <a:solidFill>
                  <a:schemeClr val="accent2"/>
                </a:solidFill>
                <a:latin typeface="Arial" charset="0"/>
              </a:rPr>
              <a:t>to develop a framework for science education</a:t>
            </a:r>
            <a:r>
              <a:rPr lang="en-US" sz="1800" smtClean="0">
                <a:latin typeface="Arial" charset="0"/>
              </a:rPr>
              <a:t> in the context of sustainable development that would guide the development of regional and national projects in science education in the Asia-Pacific. </a:t>
            </a:r>
          </a:p>
          <a:p>
            <a:pPr lvl="1">
              <a:lnSpc>
                <a:spcPct val="90000"/>
              </a:lnSpc>
              <a:buFont typeface="Wingdings" pitchFamily="2" charset="2"/>
              <a:buNone/>
            </a:pPr>
            <a:endParaRPr lang="en-US" sz="1800" smtClean="0">
              <a:latin typeface="Arial" charset="0"/>
            </a:endParaRPr>
          </a:p>
          <a:p>
            <a:pPr lvl="1">
              <a:lnSpc>
                <a:spcPct val="90000"/>
              </a:lnSpc>
              <a:buFont typeface="Wingdings" pitchFamily="2" charset="2"/>
              <a:buChar char="Ø"/>
            </a:pPr>
            <a:r>
              <a:rPr lang="en-US" sz="1800" smtClean="0">
                <a:latin typeface="Arial" charset="0"/>
              </a:rPr>
              <a:t> One day “</a:t>
            </a:r>
            <a:r>
              <a:rPr lang="en-US" sz="1800" smtClean="0">
                <a:solidFill>
                  <a:schemeClr val="accent2"/>
                </a:solidFill>
                <a:latin typeface="Arial" charset="0"/>
              </a:rPr>
              <a:t>Workshop of Core Team to Develop a Framework for Science</a:t>
            </a:r>
          </a:p>
          <a:p>
            <a:pPr lvl="1">
              <a:lnSpc>
                <a:spcPct val="90000"/>
              </a:lnSpc>
              <a:buFont typeface="Wingdings" pitchFamily="2" charset="2"/>
              <a:buNone/>
            </a:pPr>
            <a:r>
              <a:rPr lang="en-US" sz="1800" smtClean="0">
                <a:solidFill>
                  <a:schemeClr val="accent2"/>
                </a:solidFill>
                <a:latin typeface="Arial" charset="0"/>
              </a:rPr>
              <a:t>	 Education in the Context of ESD</a:t>
            </a:r>
            <a:r>
              <a:rPr lang="en-US" sz="1800" smtClean="0">
                <a:latin typeface="Arial" charset="0"/>
              </a:rPr>
              <a:t>” was organized on 24 August 2010.</a:t>
            </a:r>
          </a:p>
          <a:p>
            <a:pPr lvl="1">
              <a:lnSpc>
                <a:spcPct val="90000"/>
              </a:lnSpc>
              <a:buFont typeface="Wingdings" pitchFamily="2" charset="2"/>
              <a:buNone/>
            </a:pPr>
            <a:r>
              <a:rPr lang="en-US" sz="1800" smtClean="0">
                <a:latin typeface="Arial" charset="0"/>
              </a:rPr>
              <a:t>    This core experts meeting was to finalize the framework paper.</a:t>
            </a:r>
          </a:p>
          <a:p>
            <a:pPr lvl="1">
              <a:lnSpc>
                <a:spcPct val="90000"/>
              </a:lnSpc>
              <a:buFont typeface="Wingdings" pitchFamily="2" charset="2"/>
              <a:buChar char="Ø"/>
            </a:pPr>
            <a:endParaRPr lang="en-GB" sz="1800" smtClean="0">
              <a:latin typeface="Arial" charset="0"/>
            </a:endParaRPr>
          </a:p>
          <a:p>
            <a:pPr lvl="1">
              <a:lnSpc>
                <a:spcPct val="80000"/>
              </a:lnSpc>
              <a:spcBef>
                <a:spcPts val="300"/>
              </a:spcBef>
              <a:buFont typeface="Wingdings" pitchFamily="2" charset="2"/>
              <a:buChar char="Ø"/>
            </a:pPr>
            <a:r>
              <a:rPr lang="en-GB" sz="1800" smtClean="0">
                <a:latin typeface="Arial" charset="0"/>
              </a:rPr>
              <a:t> Course outlines for 2 model </a:t>
            </a:r>
          </a:p>
          <a:p>
            <a:pPr lvl="1">
              <a:lnSpc>
                <a:spcPct val="80000"/>
              </a:lnSpc>
              <a:spcBef>
                <a:spcPts val="300"/>
              </a:spcBef>
              <a:buFont typeface="Wingdings" pitchFamily="2" charset="2"/>
              <a:buNone/>
            </a:pPr>
            <a:r>
              <a:rPr lang="en-GB" sz="1800" smtClean="0">
                <a:latin typeface="Arial" charset="0"/>
              </a:rPr>
              <a:t>	 e-learning courses, on the topics </a:t>
            </a:r>
          </a:p>
          <a:p>
            <a:pPr lvl="1">
              <a:lnSpc>
                <a:spcPct val="80000"/>
              </a:lnSpc>
              <a:spcBef>
                <a:spcPts val="300"/>
              </a:spcBef>
              <a:buFont typeface="Wingdings" pitchFamily="2" charset="2"/>
              <a:buNone/>
            </a:pPr>
            <a:r>
              <a:rPr lang="en-GB" sz="1800" smtClean="0">
                <a:latin typeface="Arial" charset="0"/>
              </a:rPr>
              <a:t>	 of </a:t>
            </a:r>
            <a:r>
              <a:rPr lang="en-GB" sz="1800" smtClean="0">
                <a:solidFill>
                  <a:schemeClr val="accent2"/>
                </a:solidFill>
                <a:latin typeface="Arial" charset="0"/>
              </a:rPr>
              <a:t>Sustainability science</a:t>
            </a:r>
            <a:r>
              <a:rPr lang="en-GB" sz="1800" b="1" smtClean="0">
                <a:solidFill>
                  <a:schemeClr val="accent2"/>
                </a:solidFill>
                <a:latin typeface="Arial" charset="0"/>
              </a:rPr>
              <a:t> </a:t>
            </a:r>
            <a:r>
              <a:rPr lang="en-GB" sz="1800" smtClean="0">
                <a:latin typeface="Arial" charset="0"/>
              </a:rPr>
              <a:t>and</a:t>
            </a:r>
          </a:p>
          <a:p>
            <a:pPr lvl="1">
              <a:lnSpc>
                <a:spcPct val="80000"/>
              </a:lnSpc>
              <a:spcBef>
                <a:spcPts val="300"/>
              </a:spcBef>
              <a:buFont typeface="Wingdings" pitchFamily="2" charset="2"/>
              <a:buNone/>
            </a:pPr>
            <a:r>
              <a:rPr lang="en-GB" sz="1800" smtClean="0">
                <a:solidFill>
                  <a:schemeClr val="accent2"/>
                </a:solidFill>
                <a:latin typeface="Arial" charset="0"/>
              </a:rPr>
              <a:t>	 Energy for Sustainable Development</a:t>
            </a:r>
          </a:p>
          <a:p>
            <a:pPr lvl="1">
              <a:lnSpc>
                <a:spcPct val="80000"/>
              </a:lnSpc>
              <a:spcBef>
                <a:spcPts val="300"/>
              </a:spcBef>
              <a:buFont typeface="Wingdings" pitchFamily="2" charset="2"/>
              <a:buChar char="Ø"/>
            </a:pPr>
            <a:endParaRPr lang="en-GB" sz="1800" smtClean="0">
              <a:solidFill>
                <a:schemeClr val="accent2"/>
              </a:solidFill>
              <a:latin typeface="Arial" charset="0"/>
            </a:endParaRPr>
          </a:p>
          <a:p>
            <a:pPr lvl="1">
              <a:lnSpc>
                <a:spcPct val="90000"/>
              </a:lnSpc>
              <a:buFont typeface="Wingdings" pitchFamily="2" charset="2"/>
              <a:buChar char="Ø"/>
            </a:pPr>
            <a:r>
              <a:rPr lang="en-GB" sz="1800" smtClean="0">
                <a:latin typeface="Arial" charset="0"/>
              </a:rPr>
              <a:t> </a:t>
            </a:r>
            <a:r>
              <a:rPr lang="en-GB" sz="1800" smtClean="0">
                <a:solidFill>
                  <a:schemeClr val="accent2"/>
                </a:solidFill>
                <a:latin typeface="Arial" charset="0"/>
              </a:rPr>
              <a:t>In Country Pilot Project</a:t>
            </a:r>
            <a:r>
              <a:rPr lang="en-GB" sz="1800" smtClean="0">
                <a:latin typeface="Arial" charset="0"/>
              </a:rPr>
              <a:t> : </a:t>
            </a:r>
            <a:r>
              <a:rPr lang="en-GB" altLang="ja-JP" sz="1800" smtClean="0">
                <a:latin typeface="Arial" charset="0"/>
              </a:rPr>
              <a:t>Bangladesh, </a:t>
            </a:r>
          </a:p>
          <a:p>
            <a:pPr lvl="1">
              <a:lnSpc>
                <a:spcPct val="90000"/>
              </a:lnSpc>
              <a:buFont typeface="Wingdings" pitchFamily="2" charset="2"/>
              <a:buNone/>
            </a:pPr>
            <a:r>
              <a:rPr lang="en-GB" altLang="ja-JP" sz="1800" smtClean="0">
                <a:latin typeface="Arial" charset="0"/>
              </a:rPr>
              <a:t>	 Cambodia and Timor Leste</a:t>
            </a:r>
            <a:endParaRPr lang="en-GB" sz="1800" smtClean="0">
              <a:latin typeface="Arial" charset="0"/>
            </a:endParaRPr>
          </a:p>
          <a:p>
            <a:pPr lvl="1">
              <a:lnSpc>
                <a:spcPct val="90000"/>
              </a:lnSpc>
              <a:buFont typeface="Wingdings" pitchFamily="2" charset="2"/>
              <a:buChar char="Ø"/>
            </a:pPr>
            <a:endParaRPr lang="en-GB" sz="1800" smtClean="0">
              <a:latin typeface="Arial" charset="0"/>
            </a:endParaRPr>
          </a:p>
        </p:txBody>
      </p:sp>
      <p:pic>
        <p:nvPicPr>
          <p:cNvPr id="10244" name="Picture 5" descr="LOGO.PNG"/>
          <p:cNvPicPr>
            <a:picLocks noChangeAspect="1"/>
          </p:cNvPicPr>
          <p:nvPr/>
        </p:nvPicPr>
        <p:blipFill>
          <a:blip r:embed="rId3" cstate="print"/>
          <a:srcRect/>
          <a:stretch>
            <a:fillRect/>
          </a:stretch>
        </p:blipFill>
        <p:spPr bwMode="auto">
          <a:xfrm>
            <a:off x="152400" y="152400"/>
            <a:ext cx="1828800" cy="1179513"/>
          </a:xfrm>
          <a:prstGeom prst="rect">
            <a:avLst/>
          </a:prstGeom>
          <a:noFill/>
          <a:ln w="9525">
            <a:noFill/>
            <a:miter lim="800000"/>
            <a:headEnd/>
            <a:tailEnd/>
          </a:ln>
        </p:spPr>
      </p:pic>
      <p:pic>
        <p:nvPicPr>
          <p:cNvPr id="10245" name="Picture 6"/>
          <p:cNvPicPr>
            <a:picLocks noChangeAspect="1" noChangeArrowheads="1"/>
          </p:cNvPicPr>
          <p:nvPr/>
        </p:nvPicPr>
        <p:blipFill>
          <a:blip r:embed="rId4" cstate="print"/>
          <a:srcRect/>
          <a:stretch>
            <a:fillRect/>
          </a:stretch>
        </p:blipFill>
        <p:spPr bwMode="auto">
          <a:xfrm>
            <a:off x="5257800" y="3886200"/>
            <a:ext cx="3505200" cy="2409825"/>
          </a:xfrm>
          <a:prstGeom prst="rect">
            <a:avLst/>
          </a:prstGeom>
          <a:noFill/>
          <a:ln w="9525">
            <a:noFill/>
            <a:miter lim="800000"/>
            <a:headEnd/>
            <a:tailEnd/>
          </a:ln>
        </p:spPr>
      </p:pic>
      <p:sp>
        <p:nvSpPr>
          <p:cNvPr id="10247" name="Rectangle 3"/>
          <p:cNvSpPr>
            <a:spLocks/>
          </p:cNvSpPr>
          <p:nvPr/>
        </p:nvSpPr>
        <p:spPr bwMode="auto">
          <a:xfrm>
            <a:off x="3048000" y="381000"/>
            <a:ext cx="4038600" cy="609600"/>
          </a:xfrm>
          <a:prstGeom prst="rect">
            <a:avLst/>
          </a:prstGeom>
          <a:noFill/>
          <a:ln w="9525">
            <a:noFill/>
            <a:miter lim="800000"/>
            <a:headEnd/>
            <a:tailEnd/>
          </a:ln>
        </p:spPr>
        <p:txBody>
          <a:bodyPr/>
          <a:lstStyle/>
          <a:p>
            <a:pPr marL="363538" algn="ctr" eaLnBrk="0" hangingPunct="0">
              <a:spcBef>
                <a:spcPts val="400"/>
              </a:spcBef>
              <a:buClr>
                <a:schemeClr val="accent1"/>
              </a:buClr>
              <a:buSzPct val="68000"/>
              <a:buFont typeface="Wingdings 3" pitchFamily="18" charset="2"/>
              <a:buNone/>
            </a:pPr>
            <a:r>
              <a:rPr lang="en-US" sz="2000">
                <a:solidFill>
                  <a:schemeClr val="accent2"/>
                </a:solidFill>
                <a:latin typeface="Lucida Sans Unicode" pitchFamily="34" charset="0"/>
              </a:rPr>
              <a:t>COMPETENCE (Phase 1) </a:t>
            </a:r>
            <a:r>
              <a:rPr lang="en-US" sz="2000">
                <a:latin typeface="Lucida Sans Unicode" pitchFamily="34" charset="0"/>
              </a:rPr>
              <a:t>January – December 2010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3" cstate="print"/>
          <a:srcRect/>
          <a:stretch>
            <a:fillRect/>
          </a:stretch>
        </p:blipFill>
        <p:spPr bwMode="auto">
          <a:xfrm>
            <a:off x="0" y="4191000"/>
            <a:ext cx="2590800" cy="1663700"/>
          </a:xfrm>
          <a:prstGeom prst="rect">
            <a:avLst/>
          </a:prstGeom>
          <a:noFill/>
          <a:ln w="9525">
            <a:noFill/>
            <a:miter lim="800000"/>
            <a:headEnd/>
            <a:tailEnd/>
          </a:ln>
          <a:effectLst/>
        </p:spPr>
      </p:pic>
      <p:sp>
        <p:nvSpPr>
          <p:cNvPr id="11267" name="Rectangle 3"/>
          <p:cNvSpPr>
            <a:spLocks noGrp="1"/>
          </p:cNvSpPr>
          <p:nvPr>
            <p:ph type="body" idx="1"/>
          </p:nvPr>
        </p:nvSpPr>
        <p:spPr>
          <a:xfrm>
            <a:off x="457200" y="1143000"/>
            <a:ext cx="8229600" cy="3581400"/>
          </a:xfrm>
        </p:spPr>
        <p:txBody>
          <a:bodyPr/>
          <a:lstStyle/>
          <a:p>
            <a:pPr lvl="1">
              <a:buFont typeface="Wingdings" pitchFamily="2" charset="2"/>
              <a:buNone/>
            </a:pPr>
            <a:endParaRPr lang="en-US" sz="1600" smtClean="0">
              <a:latin typeface="Arial" charset="0"/>
            </a:endParaRPr>
          </a:p>
          <a:p>
            <a:pPr lvl="1">
              <a:buFont typeface="Wingdings" pitchFamily="2" charset="2"/>
              <a:buChar char="Ø"/>
            </a:pPr>
            <a:r>
              <a:rPr lang="en-US" sz="1400" smtClean="0">
                <a:solidFill>
                  <a:schemeClr val="accent2"/>
                </a:solidFill>
                <a:latin typeface="Arial" charset="0"/>
              </a:rPr>
              <a:t>Pilot project proposals on Science Higher Education for Timor Leste, Bangladesh and Cambodia were developed</a:t>
            </a:r>
            <a:r>
              <a:rPr lang="en-US" sz="1400" smtClean="0">
                <a:latin typeface="Arial" charset="0"/>
              </a:rPr>
              <a:t> based on two assessment papers and STEPAN paper “Review of Cambodia's science and technology policy and science, technology education and mathematics (STEM) education policy and practice.” Two pilot projects have been implemented. </a:t>
            </a:r>
          </a:p>
          <a:p>
            <a:pPr lvl="1">
              <a:buFont typeface="Wingdings" pitchFamily="2" charset="2"/>
              <a:buChar char="Ø"/>
            </a:pPr>
            <a:r>
              <a:rPr lang="en-US" sz="1400" smtClean="0">
                <a:solidFill>
                  <a:schemeClr val="accent2"/>
                </a:solidFill>
                <a:latin typeface="Arial" charset="0"/>
              </a:rPr>
              <a:t>Energy for Sustainable Development in Asia</a:t>
            </a:r>
            <a:r>
              <a:rPr lang="en-US" sz="1400" smtClean="0">
                <a:latin typeface="Arial" charset="0"/>
              </a:rPr>
              <a:t> and </a:t>
            </a:r>
            <a:r>
              <a:rPr lang="en-US" sz="1400" smtClean="0">
                <a:solidFill>
                  <a:schemeClr val="accent2"/>
                </a:solidFill>
                <a:latin typeface="Arial" charset="0"/>
              </a:rPr>
              <a:t>Sustainability Science</a:t>
            </a:r>
            <a:r>
              <a:rPr lang="en-US" sz="1400" smtClean="0">
                <a:latin typeface="Arial" charset="0"/>
              </a:rPr>
              <a:t> was developed and delivered .</a:t>
            </a:r>
            <a:r>
              <a:rPr lang="en-GB" sz="1400" smtClean="0">
                <a:latin typeface="Arial" charset="0"/>
              </a:rPr>
              <a:t>	</a:t>
            </a:r>
          </a:p>
          <a:p>
            <a:pPr marL="1143000" lvl="2">
              <a:lnSpc>
                <a:spcPct val="90000"/>
              </a:lnSpc>
              <a:buClr>
                <a:schemeClr val="tx1"/>
              </a:buClr>
              <a:buFont typeface="Verdana" pitchFamily="34" charset="0"/>
              <a:buChar char="●"/>
            </a:pPr>
            <a:r>
              <a:rPr lang="en-US" sz="1400" smtClean="0">
                <a:latin typeface="Arial" charset="0"/>
              </a:rPr>
              <a:t>Energy for Sustainable Development in Asia broadcasted on February 2011 with </a:t>
            </a:r>
          </a:p>
          <a:p>
            <a:pPr marL="1143000" lvl="2">
              <a:lnSpc>
                <a:spcPct val="90000"/>
              </a:lnSpc>
              <a:buClr>
                <a:schemeClr val="tx1"/>
              </a:buClr>
              <a:buFont typeface="Verdana" pitchFamily="34" charset="0"/>
              <a:buNone/>
            </a:pPr>
            <a:r>
              <a:rPr lang="en-GB" sz="1400" b="1" smtClean="0">
                <a:latin typeface="Arial" charset="0"/>
              </a:rPr>
              <a:t>	600 participants from 23 countries.</a:t>
            </a:r>
          </a:p>
          <a:p>
            <a:pPr marL="1143000" lvl="2">
              <a:lnSpc>
                <a:spcPct val="90000"/>
              </a:lnSpc>
              <a:buClr>
                <a:schemeClr val="tx1"/>
              </a:buClr>
              <a:buFont typeface="Verdana" pitchFamily="34" charset="0"/>
              <a:buChar char="●"/>
            </a:pPr>
            <a:r>
              <a:rPr lang="en-US" sz="1400" smtClean="0">
                <a:latin typeface="Arial" charset="0"/>
              </a:rPr>
              <a:t>Sustainability Science</a:t>
            </a:r>
            <a:r>
              <a:rPr lang="en-GB" sz="1400" smtClean="0">
                <a:latin typeface="Arial" charset="0"/>
              </a:rPr>
              <a:t> delivered  on January 2012 with </a:t>
            </a:r>
          </a:p>
          <a:p>
            <a:pPr marL="1143000" lvl="2">
              <a:lnSpc>
                <a:spcPct val="80000"/>
              </a:lnSpc>
              <a:spcBef>
                <a:spcPts val="400"/>
              </a:spcBef>
              <a:buClr>
                <a:schemeClr val="tx1"/>
              </a:buClr>
              <a:buFont typeface="Verdana" pitchFamily="34" charset="0"/>
              <a:buNone/>
            </a:pPr>
            <a:r>
              <a:rPr lang="en-GB" sz="1400" b="1" smtClean="0">
                <a:latin typeface="Arial" charset="0"/>
              </a:rPr>
              <a:t>	225 participants from 21 countries</a:t>
            </a:r>
            <a:r>
              <a:rPr lang="en-GB" sz="1400" smtClean="0">
                <a:latin typeface="Arial" charset="0"/>
              </a:rPr>
              <a:t> </a:t>
            </a:r>
          </a:p>
          <a:p>
            <a:pPr marL="1143000" lvl="2">
              <a:lnSpc>
                <a:spcPct val="80000"/>
              </a:lnSpc>
              <a:spcBef>
                <a:spcPts val="400"/>
              </a:spcBef>
              <a:buClr>
                <a:schemeClr val="tx1"/>
              </a:buClr>
              <a:buFont typeface="Verdana" pitchFamily="34" charset="0"/>
              <a:buNone/>
            </a:pPr>
            <a:r>
              <a:rPr lang="en-GB" sz="1400" smtClean="0">
                <a:latin typeface="Arial" charset="0"/>
              </a:rPr>
              <a:t>	</a:t>
            </a:r>
            <a:r>
              <a:rPr lang="en-GB" sz="1300" smtClean="0">
                <a:latin typeface="Arial" charset="0"/>
              </a:rPr>
              <a:t>	</a:t>
            </a:r>
            <a:endParaRPr lang="en-GB" sz="1500" smtClean="0">
              <a:latin typeface="Arial" charset="0"/>
            </a:endParaRPr>
          </a:p>
          <a:p>
            <a:pPr lvl="1">
              <a:lnSpc>
                <a:spcPct val="90000"/>
              </a:lnSpc>
            </a:pPr>
            <a:endParaRPr lang="en-US" sz="2000" smtClean="0">
              <a:latin typeface="Arial" charset="0"/>
            </a:endParaRPr>
          </a:p>
        </p:txBody>
      </p:sp>
      <p:pic>
        <p:nvPicPr>
          <p:cNvPr id="11268" name="Picture 5" descr="LOGO.PNG"/>
          <p:cNvPicPr>
            <a:picLocks noChangeAspect="1"/>
          </p:cNvPicPr>
          <p:nvPr/>
        </p:nvPicPr>
        <p:blipFill>
          <a:blip r:embed="rId4" cstate="print"/>
          <a:srcRect/>
          <a:stretch>
            <a:fillRect/>
          </a:stretch>
        </p:blipFill>
        <p:spPr bwMode="auto">
          <a:xfrm>
            <a:off x="304800" y="152400"/>
            <a:ext cx="1828800" cy="1179513"/>
          </a:xfrm>
          <a:prstGeom prst="rect">
            <a:avLst/>
          </a:prstGeom>
          <a:noFill/>
          <a:ln w="9525">
            <a:noFill/>
            <a:miter lim="800000"/>
            <a:headEnd/>
            <a:tailEnd/>
          </a:ln>
        </p:spPr>
      </p:pic>
      <p:sp>
        <p:nvSpPr>
          <p:cNvPr id="11271" name="Rectangle 3"/>
          <p:cNvSpPr>
            <a:spLocks/>
          </p:cNvSpPr>
          <p:nvPr/>
        </p:nvSpPr>
        <p:spPr bwMode="auto">
          <a:xfrm>
            <a:off x="3048000" y="381000"/>
            <a:ext cx="4038600" cy="609600"/>
          </a:xfrm>
          <a:prstGeom prst="rect">
            <a:avLst/>
          </a:prstGeom>
          <a:noFill/>
          <a:ln w="9525">
            <a:noFill/>
            <a:miter lim="800000"/>
            <a:headEnd/>
            <a:tailEnd/>
          </a:ln>
        </p:spPr>
        <p:txBody>
          <a:bodyPr/>
          <a:lstStyle/>
          <a:p>
            <a:pPr marL="363538" algn="ctr" eaLnBrk="0" hangingPunct="0">
              <a:spcBef>
                <a:spcPts val="400"/>
              </a:spcBef>
              <a:buClr>
                <a:schemeClr val="accent1"/>
              </a:buClr>
              <a:buSzPct val="68000"/>
              <a:buFont typeface="Wingdings 3" pitchFamily="18" charset="2"/>
              <a:buNone/>
            </a:pPr>
            <a:r>
              <a:rPr lang="en-US" sz="2000">
                <a:solidFill>
                  <a:schemeClr val="accent2"/>
                </a:solidFill>
                <a:latin typeface="Lucida Sans Unicode" pitchFamily="34" charset="0"/>
              </a:rPr>
              <a:t>COMPETENCE (Phase 2) </a:t>
            </a:r>
            <a:r>
              <a:rPr lang="en-US" sz="2000">
                <a:latin typeface="Lucida Sans Unicode" pitchFamily="34" charset="0"/>
              </a:rPr>
              <a:t>January 2011 – April 2012</a:t>
            </a:r>
          </a:p>
        </p:txBody>
      </p:sp>
      <p:pic>
        <p:nvPicPr>
          <p:cNvPr id="11272" name="Picture 1"/>
          <p:cNvPicPr>
            <a:picLocks noChangeAspect="1" noChangeArrowheads="1"/>
          </p:cNvPicPr>
          <p:nvPr/>
        </p:nvPicPr>
        <p:blipFill>
          <a:blip r:embed="rId5" cstate="print"/>
          <a:srcRect/>
          <a:stretch>
            <a:fillRect/>
          </a:stretch>
        </p:blipFill>
        <p:spPr bwMode="auto">
          <a:xfrm>
            <a:off x="2133600" y="5029200"/>
            <a:ext cx="2819400" cy="1674813"/>
          </a:xfrm>
          <a:prstGeom prst="rect">
            <a:avLst/>
          </a:prstGeom>
          <a:noFill/>
          <a:ln w="9525">
            <a:noFill/>
            <a:miter lim="800000"/>
            <a:headEnd/>
            <a:tailEnd/>
          </a:ln>
        </p:spPr>
      </p:pic>
      <p:pic>
        <p:nvPicPr>
          <p:cNvPr id="11274" name="Picture 10"/>
          <p:cNvPicPr>
            <a:picLocks noChangeAspect="1" noChangeArrowheads="1"/>
          </p:cNvPicPr>
          <p:nvPr/>
        </p:nvPicPr>
        <p:blipFill>
          <a:blip r:embed="rId6" cstate="print"/>
          <a:srcRect/>
          <a:stretch>
            <a:fillRect/>
          </a:stretch>
        </p:blipFill>
        <p:spPr bwMode="auto">
          <a:xfrm>
            <a:off x="7010400" y="3657600"/>
            <a:ext cx="2132013" cy="3048000"/>
          </a:xfrm>
          <a:prstGeom prst="rect">
            <a:avLst/>
          </a:prstGeom>
          <a:noFill/>
          <a:ln w="9525">
            <a:noFill/>
            <a:miter lim="800000"/>
            <a:headEnd/>
            <a:tailEnd/>
          </a:ln>
          <a:effectLst/>
        </p:spPr>
      </p:pic>
      <p:pic>
        <p:nvPicPr>
          <p:cNvPr id="11275" name="Picture 11"/>
          <p:cNvPicPr>
            <a:picLocks noChangeAspect="1" noChangeArrowheads="1"/>
          </p:cNvPicPr>
          <p:nvPr/>
        </p:nvPicPr>
        <p:blipFill>
          <a:blip r:embed="rId7" cstate="print"/>
          <a:srcRect/>
          <a:stretch>
            <a:fillRect/>
          </a:stretch>
        </p:blipFill>
        <p:spPr bwMode="auto">
          <a:xfrm>
            <a:off x="5105400" y="3810000"/>
            <a:ext cx="2038350" cy="2914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a:xfrm>
            <a:off x="762000" y="304800"/>
            <a:ext cx="8229600" cy="1143000"/>
          </a:xfrm>
        </p:spPr>
        <p:txBody>
          <a:bodyPr wrap="square" lIns="91440" tIns="45720" rIns="91440" bIns="45720" numCol="1" anchorCtr="0" compatLnSpc="1">
            <a:prstTxWarp prst="textNoShape">
              <a:avLst/>
            </a:prstTxWarp>
          </a:bodyPr>
          <a:lstStyle/>
          <a:p>
            <a:pPr algn="ctr">
              <a:defRPr/>
            </a:pPr>
            <a:r>
              <a:rPr lang="en-US" sz="2000" smtClean="0">
                <a:solidFill>
                  <a:schemeClr val="accent2"/>
                </a:solidFill>
                <a:effectLst/>
              </a:rPr>
              <a:t>COMPETENCE  ( Phase 3) </a:t>
            </a:r>
            <a:br>
              <a:rPr lang="en-US" sz="2000" smtClean="0">
                <a:solidFill>
                  <a:schemeClr val="accent2"/>
                </a:solidFill>
                <a:effectLst/>
              </a:rPr>
            </a:br>
            <a:r>
              <a:rPr lang="en-US" sz="2000" smtClean="0">
                <a:effectLst/>
              </a:rPr>
              <a:t>May 2012 – May 2013 </a:t>
            </a:r>
          </a:p>
        </p:txBody>
      </p:sp>
      <p:sp>
        <p:nvSpPr>
          <p:cNvPr id="12291" name="Rectangle 3"/>
          <p:cNvSpPr>
            <a:spLocks noGrp="1"/>
          </p:cNvSpPr>
          <p:nvPr>
            <p:ph type="body" idx="1"/>
          </p:nvPr>
        </p:nvSpPr>
        <p:spPr>
          <a:xfrm>
            <a:off x="609600" y="1447800"/>
            <a:ext cx="8229600" cy="4343400"/>
          </a:xfrm>
        </p:spPr>
        <p:txBody>
          <a:bodyPr/>
          <a:lstStyle/>
          <a:p>
            <a:pPr eaLnBrk="1" hangingPunct="1">
              <a:lnSpc>
                <a:spcPct val="90000"/>
              </a:lnSpc>
            </a:pPr>
            <a:r>
              <a:rPr lang="en-US" sz="1800" b="1" smtClean="0">
                <a:latin typeface="Arial" charset="0"/>
              </a:rPr>
              <a:t>Review Meeting on COMPETENCE was held on 7-8 January 2013 in Bangkok, Thailand</a:t>
            </a:r>
          </a:p>
          <a:p>
            <a:pPr eaLnBrk="1" hangingPunct="1">
              <a:lnSpc>
                <a:spcPct val="90000"/>
              </a:lnSpc>
              <a:buFont typeface="Wingdings 3" pitchFamily="18" charset="2"/>
              <a:buNone/>
            </a:pPr>
            <a:r>
              <a:rPr lang="en-US" sz="2400" smtClean="0">
                <a:latin typeface="Arial" charset="0"/>
              </a:rPr>
              <a:t>	</a:t>
            </a:r>
            <a:r>
              <a:rPr lang="en-US" sz="1600" smtClean="0">
                <a:solidFill>
                  <a:schemeClr val="accent2"/>
                </a:solidFill>
                <a:latin typeface="Arial" charset="0"/>
              </a:rPr>
              <a:t>To review COMPETENCE activities for two years</a:t>
            </a:r>
            <a:r>
              <a:rPr lang="en-US" sz="1600" smtClean="0">
                <a:latin typeface="Arial" charset="0"/>
              </a:rPr>
              <a:t> and discuss the way forward, recommendations for further COMPETENCE activities and a possible expansion of programme scope, the integration of COMPETENCE into the Sustainability Science Initiative, which UNESCO might adopt as a new paradigm for sustainable development, and how to incorporate COMPETENCE in UNESCO’s overall priorities.</a:t>
            </a:r>
          </a:p>
          <a:p>
            <a:pPr eaLnBrk="1" hangingPunct="1">
              <a:lnSpc>
                <a:spcPct val="90000"/>
              </a:lnSpc>
              <a:buFont typeface="Wingdings 3" pitchFamily="18" charset="2"/>
              <a:buNone/>
            </a:pPr>
            <a:endParaRPr lang="en-US" sz="1600" smtClean="0">
              <a:latin typeface="Arial" charset="0"/>
            </a:endParaRPr>
          </a:p>
          <a:p>
            <a:pPr eaLnBrk="1" hangingPunct="1">
              <a:lnSpc>
                <a:spcPct val="90000"/>
              </a:lnSpc>
            </a:pPr>
            <a:r>
              <a:rPr lang="en-US" sz="1600" b="1" smtClean="0">
                <a:latin typeface="Arial" charset="0"/>
              </a:rPr>
              <a:t>Model Interdisciplinary Courses</a:t>
            </a:r>
            <a:r>
              <a:rPr lang="en-US" sz="1600" smtClean="0">
                <a:latin typeface="Arial" charset="0"/>
              </a:rPr>
              <a:t> : Energy for Sustainable Development and SEEForum</a:t>
            </a:r>
          </a:p>
          <a:p>
            <a:pPr eaLnBrk="1" hangingPunct="1">
              <a:lnSpc>
                <a:spcPct val="90000"/>
              </a:lnSpc>
              <a:buFont typeface="Wingdings 3" pitchFamily="18" charset="2"/>
              <a:buNone/>
            </a:pPr>
            <a:r>
              <a:rPr lang="en-US" sz="1600" smtClean="0">
                <a:latin typeface="Arial" charset="0"/>
              </a:rPr>
              <a:t>	</a:t>
            </a:r>
            <a:r>
              <a:rPr lang="en-US" sz="1600" smtClean="0">
                <a:solidFill>
                  <a:schemeClr val="accent2"/>
                </a:solidFill>
                <a:latin typeface="Arial" charset="0"/>
              </a:rPr>
              <a:t>To localize the Energy for Sustainable Development course.</a:t>
            </a:r>
            <a:r>
              <a:rPr lang="en-US" sz="1600" smtClean="0">
                <a:latin typeface="Arial" charset="0"/>
              </a:rPr>
              <a:t> SEEForum, Prof. Ohgaki and Kyoto University teamed up with local universities that have competence to embed the course in their own curricula to adapt and sustain it. </a:t>
            </a:r>
          </a:p>
          <a:p>
            <a:pPr eaLnBrk="1" hangingPunct="1">
              <a:lnSpc>
                <a:spcPct val="90000"/>
              </a:lnSpc>
              <a:buFont typeface="Wingdings 3" pitchFamily="18" charset="2"/>
              <a:buNone/>
            </a:pPr>
            <a:r>
              <a:rPr lang="en-US" sz="1600" smtClean="0">
                <a:latin typeface="Arial" charset="0"/>
              </a:rPr>
              <a:t>	The E-learning course of Energy for Sustainable Development has started to be developed and conducted in Vietnam and Lao PDR.</a:t>
            </a:r>
          </a:p>
        </p:txBody>
      </p:sp>
      <p:pic>
        <p:nvPicPr>
          <p:cNvPr id="12292" name="Picture 5" descr="LOGO.PNG"/>
          <p:cNvPicPr>
            <a:picLocks noChangeAspect="1"/>
          </p:cNvPicPr>
          <p:nvPr/>
        </p:nvPicPr>
        <p:blipFill>
          <a:blip r:embed="rId3" cstate="print"/>
          <a:srcRect/>
          <a:stretch>
            <a:fillRect/>
          </a:stretch>
        </p:blipFill>
        <p:spPr bwMode="auto">
          <a:xfrm>
            <a:off x="304800" y="152400"/>
            <a:ext cx="1828800" cy="117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533400" y="228600"/>
            <a:ext cx="8229600" cy="4386263"/>
          </a:xfrm>
        </p:spPr>
        <p:txBody>
          <a:bodyPr/>
          <a:lstStyle/>
          <a:p>
            <a:pPr eaLnBrk="1" hangingPunct="1">
              <a:buFont typeface="Wingdings 3" pitchFamily="18" charset="2"/>
              <a:buNone/>
            </a:pPr>
            <a:endParaRPr lang="en-US" sz="1800" smtClean="0">
              <a:latin typeface="Arial" charset="0"/>
              <a:cs typeface="Arial" charset="0"/>
            </a:endParaRPr>
          </a:p>
          <a:p>
            <a:pPr algn="ctr" eaLnBrk="1" hangingPunct="1">
              <a:buFont typeface="Wingdings 3" pitchFamily="18" charset="2"/>
              <a:buNone/>
            </a:pPr>
            <a:endParaRPr lang="en-US" sz="2600" b="1" smtClean="0">
              <a:latin typeface="Arial" charset="0"/>
              <a:cs typeface="Arial" charset="0"/>
            </a:endParaRPr>
          </a:p>
          <a:p>
            <a:pPr eaLnBrk="1" hangingPunct="1"/>
            <a:endParaRPr lang="en-US" sz="2000" smtClean="0">
              <a:latin typeface="Arial" charset="0"/>
            </a:endParaRPr>
          </a:p>
          <a:p>
            <a:pPr eaLnBrk="1" hangingPunct="1"/>
            <a:endParaRPr lang="en-US" sz="2000" smtClean="0">
              <a:latin typeface="Arial" charset="0"/>
            </a:endParaRPr>
          </a:p>
          <a:p>
            <a:pPr eaLnBrk="1" hangingPunct="1"/>
            <a:r>
              <a:rPr lang="en-US" sz="2000" smtClean="0">
                <a:latin typeface="Arial" charset="0"/>
              </a:rPr>
              <a:t>Rethinking Science Education in the Context of ESD In-country pilot projects</a:t>
            </a:r>
          </a:p>
          <a:p>
            <a:pPr marL="742950" lvl="1" indent="-285750" eaLnBrk="1" hangingPunct="1">
              <a:buFont typeface="Verdana" pitchFamily="34" charset="0"/>
              <a:buChar char="●"/>
            </a:pPr>
            <a:r>
              <a:rPr lang="en-US" sz="2000" b="1" smtClean="0">
                <a:latin typeface="Arial" charset="0"/>
              </a:rPr>
              <a:t>Timor Leste</a:t>
            </a:r>
          </a:p>
          <a:p>
            <a:pPr marL="742950" lvl="1" indent="-285750" eaLnBrk="1" hangingPunct="1">
              <a:buFont typeface="Verdana" pitchFamily="34" charset="0"/>
              <a:buNone/>
            </a:pPr>
            <a:r>
              <a:rPr lang="en-US" sz="2000" smtClean="0">
                <a:latin typeface="Arial" charset="0"/>
              </a:rPr>
              <a:t>	</a:t>
            </a:r>
            <a:r>
              <a:rPr lang="en-US" sz="1600" smtClean="0">
                <a:latin typeface="Arial" charset="0"/>
              </a:rPr>
              <a:t>Sustainability and Higher Learning for Sustainable Development in Timor Leste</a:t>
            </a:r>
          </a:p>
          <a:p>
            <a:pPr marL="742950" lvl="1" indent="-285750" eaLnBrk="1" hangingPunct="1">
              <a:buFont typeface="Verdana" pitchFamily="34" charset="0"/>
              <a:buNone/>
            </a:pPr>
            <a:endParaRPr lang="en-US" sz="1600" smtClean="0">
              <a:latin typeface="Arial" charset="0"/>
            </a:endParaRPr>
          </a:p>
          <a:p>
            <a:pPr marL="742950" lvl="1" indent="-285750" eaLnBrk="1" hangingPunct="1">
              <a:lnSpc>
                <a:spcPct val="85000"/>
              </a:lnSpc>
              <a:buFont typeface="Verdana" pitchFamily="34" charset="0"/>
              <a:buChar char="●"/>
            </a:pPr>
            <a:r>
              <a:rPr lang="en-US" sz="2000" b="1" smtClean="0">
                <a:latin typeface="Arial" charset="0"/>
              </a:rPr>
              <a:t>Cambodia</a:t>
            </a:r>
          </a:p>
          <a:p>
            <a:pPr marL="742950" lvl="1" indent="-285750" eaLnBrk="1" hangingPunct="1">
              <a:lnSpc>
                <a:spcPct val="85000"/>
              </a:lnSpc>
              <a:buFont typeface="Verdana" pitchFamily="34" charset="0"/>
              <a:buNone/>
            </a:pPr>
            <a:r>
              <a:rPr lang="en-US" sz="2000" smtClean="0">
                <a:latin typeface="Arial" charset="0"/>
              </a:rPr>
              <a:t>	</a:t>
            </a:r>
            <a:r>
              <a:rPr lang="en-US" sz="1600" smtClean="0">
                <a:latin typeface="Arial" charset="0"/>
              </a:rPr>
              <a:t>National Science, Technology and Innovation Policy (NPSTI)</a:t>
            </a:r>
          </a:p>
          <a:p>
            <a:pPr marL="742950" lvl="1" indent="-285750" eaLnBrk="1" hangingPunct="1">
              <a:lnSpc>
                <a:spcPct val="85000"/>
              </a:lnSpc>
              <a:buFont typeface="Verdana" pitchFamily="34" charset="0"/>
              <a:buNone/>
            </a:pPr>
            <a:endParaRPr lang="en-US" sz="1600" smtClean="0">
              <a:latin typeface="Arial" charset="0"/>
            </a:endParaRPr>
          </a:p>
          <a:p>
            <a:pPr marL="742950" lvl="1" indent="-285750" eaLnBrk="1" hangingPunct="1">
              <a:buFont typeface="Verdana" pitchFamily="34" charset="0"/>
              <a:buChar char="●"/>
            </a:pPr>
            <a:r>
              <a:rPr lang="en-US" sz="2000" b="1" smtClean="0">
                <a:latin typeface="Arial" charset="0"/>
              </a:rPr>
              <a:t>Bangladesh</a:t>
            </a:r>
          </a:p>
          <a:p>
            <a:pPr marL="742950" lvl="1" indent="-285750" eaLnBrk="1" hangingPunct="1">
              <a:buFont typeface="Verdana" pitchFamily="34" charset="0"/>
              <a:buNone/>
            </a:pPr>
            <a:r>
              <a:rPr lang="en-US" sz="2000" smtClean="0">
                <a:latin typeface="Arial" charset="0"/>
              </a:rPr>
              <a:t>	</a:t>
            </a:r>
            <a:r>
              <a:rPr lang="en-US" sz="1600" smtClean="0">
                <a:latin typeface="Arial" charset="0"/>
              </a:rPr>
              <a:t>Assessment of the state of Science education in Bangladesh towards a regional collaboration on an innovative interdisciplinary program in Education for Sustainable Development (ESD)</a:t>
            </a:r>
          </a:p>
          <a:p>
            <a:pPr eaLnBrk="1" hangingPunct="1">
              <a:buFont typeface="Verdana" pitchFamily="34" charset="0"/>
              <a:buNone/>
            </a:pPr>
            <a:r>
              <a:rPr lang="en-US" sz="1400" smtClean="0">
                <a:latin typeface="Arial" charset="0"/>
              </a:rPr>
              <a:t>	</a:t>
            </a:r>
          </a:p>
        </p:txBody>
      </p:sp>
      <p:pic>
        <p:nvPicPr>
          <p:cNvPr id="13315" name="Picture 5" descr="LOGO.PNG"/>
          <p:cNvPicPr>
            <a:picLocks noChangeAspect="1"/>
          </p:cNvPicPr>
          <p:nvPr/>
        </p:nvPicPr>
        <p:blipFill>
          <a:blip r:embed="rId3" cstate="print"/>
          <a:srcRect/>
          <a:stretch>
            <a:fillRect/>
          </a:stretch>
        </p:blipFill>
        <p:spPr bwMode="auto">
          <a:xfrm>
            <a:off x="228600" y="228600"/>
            <a:ext cx="1828800" cy="1179513"/>
          </a:xfrm>
          <a:prstGeom prst="rect">
            <a:avLst/>
          </a:prstGeom>
          <a:noFill/>
          <a:ln w="9525">
            <a:noFill/>
            <a:miter lim="800000"/>
            <a:headEnd/>
            <a:tailEnd/>
          </a:ln>
        </p:spPr>
      </p:pic>
      <p:pic>
        <p:nvPicPr>
          <p:cNvPr id="13316" name="Rectangle 2"/>
          <p:cNvPicPr>
            <a:picLocks noChangeArrowheads="1"/>
          </p:cNvPicPr>
          <p:nvPr/>
        </p:nvPicPr>
        <p:blipFill>
          <a:blip r:embed="rId4" cstate="print"/>
          <a:srcRect/>
          <a:stretch>
            <a:fillRect/>
          </a:stretch>
        </p:blipFill>
        <p:spPr bwMode="auto">
          <a:xfrm>
            <a:off x="755650" y="298450"/>
            <a:ext cx="8242300" cy="115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sers\uhkur\Desktop\6th connect asia meeting\presentation\youtube-channel-art-background.jpg"/>
          <p:cNvPicPr>
            <a:picLocks noChangeAspect="1" noChangeArrowheads="1"/>
          </p:cNvPicPr>
          <p:nvPr/>
        </p:nvPicPr>
        <p:blipFill>
          <a:blip r:embed="rId3" cstate="print"/>
          <a:srcRect/>
          <a:stretch>
            <a:fillRect/>
          </a:stretch>
        </p:blipFill>
        <p:spPr bwMode="auto">
          <a:xfrm>
            <a:off x="914400" y="457200"/>
            <a:ext cx="7324725" cy="4619625"/>
          </a:xfrm>
          <a:prstGeom prst="rect">
            <a:avLst/>
          </a:prstGeom>
          <a:noFill/>
          <a:ln w="9525">
            <a:noFill/>
            <a:miter lim="800000"/>
            <a:headEnd/>
            <a:tailEnd/>
          </a:ln>
        </p:spPr>
      </p:pic>
      <p:sp>
        <p:nvSpPr>
          <p:cNvPr id="6" name="Title 1"/>
          <p:cNvSpPr txBox="1">
            <a:spLocks/>
          </p:cNvSpPr>
          <p:nvPr/>
        </p:nvSpPr>
        <p:spPr>
          <a:xfrm>
            <a:off x="838200" y="4549775"/>
            <a:ext cx="7772400" cy="1470025"/>
          </a:xfrm>
          <a:prstGeom prst="rect">
            <a:avLst/>
          </a:prstGeom>
        </p:spPr>
        <p:txBody>
          <a:bodyPr/>
          <a:lstStyle/>
          <a:p>
            <a:pPr algn="ctr">
              <a:lnSpc>
                <a:spcPct val="150000"/>
              </a:lnSpc>
              <a:defRPr/>
            </a:pPr>
            <a:r>
              <a:rPr lang="en-US" sz="3600" u="sng">
                <a:solidFill>
                  <a:srgbClr val="045992"/>
                </a:solidFill>
                <a:effectLst>
                  <a:outerShdw blurRad="38100" dist="38100" dir="2700000" algn="tl">
                    <a:srgbClr val="C0C0C0"/>
                  </a:outerShdw>
                </a:effectLst>
                <a:latin typeface="Impact" pitchFamily="34" charset="0"/>
              </a:rPr>
              <a:t>http://connect-asia.org</a:t>
            </a:r>
          </a:p>
          <a:p>
            <a:pPr algn="ctr">
              <a:defRPr/>
            </a:pPr>
            <a:r>
              <a:rPr lang="en-US" sz="2000">
                <a:latin typeface="Antique Olive" pitchFamily="34" charset="0"/>
              </a:rPr>
              <a:t>COllaboration for Network-eNabled Education, Culture, Technology and science</a:t>
            </a:r>
            <a:endParaRPr lang="id-ID" sz="2000">
              <a:latin typeface="Antique Olive" pitchFamily="34" charset="0"/>
            </a:endParaRPr>
          </a:p>
          <a:p>
            <a:pPr algn="ctr">
              <a:defRPr/>
            </a:pPr>
            <a:endParaRPr lang="id-ID" sz="4400">
              <a:latin typeface="Taffy" pitchFamily="66" charset="0"/>
            </a:endParaRPr>
          </a:p>
        </p:txBody>
      </p:sp>
      <p:pic>
        <p:nvPicPr>
          <p:cNvPr id="14340" name="Picture 5" descr="LOGO.PNG"/>
          <p:cNvPicPr>
            <a:picLocks noChangeAspect="1"/>
          </p:cNvPicPr>
          <p:nvPr/>
        </p:nvPicPr>
        <p:blipFill>
          <a:blip r:embed="rId4" cstate="print"/>
          <a:srcRect/>
          <a:stretch>
            <a:fillRect/>
          </a:stretch>
        </p:blipFill>
        <p:spPr bwMode="auto">
          <a:xfrm>
            <a:off x="152400" y="228600"/>
            <a:ext cx="17716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533400" y="228600"/>
            <a:ext cx="8229600" cy="4386263"/>
          </a:xfrm>
        </p:spPr>
        <p:txBody>
          <a:bodyPr/>
          <a:lstStyle/>
          <a:p>
            <a:pPr marL="273050" eaLnBrk="1" hangingPunct="1">
              <a:buFont typeface="Wingdings 3" pitchFamily="18" charset="2"/>
              <a:buNone/>
            </a:pPr>
            <a:endParaRPr lang="en-US" sz="1800" smtClean="0">
              <a:latin typeface="Arial" charset="0"/>
              <a:cs typeface="Arial" charset="0"/>
            </a:endParaRPr>
          </a:p>
          <a:p>
            <a:pPr marL="273050" eaLnBrk="1" hangingPunct="1">
              <a:buFont typeface="Wingdings 3" pitchFamily="18" charset="2"/>
              <a:buNone/>
            </a:pPr>
            <a:endParaRPr lang="en-US" sz="2600" b="1" smtClean="0">
              <a:latin typeface="Arial" charset="0"/>
              <a:cs typeface="Arial" charset="0"/>
            </a:endParaRPr>
          </a:p>
          <a:p>
            <a:pPr marL="273050" eaLnBrk="1" hangingPunct="1">
              <a:buFont typeface="Wingdings 3" pitchFamily="18" charset="2"/>
              <a:buNone/>
            </a:pPr>
            <a:endParaRPr lang="en-US" sz="2600" b="1" smtClean="0">
              <a:latin typeface="Arial" charset="0"/>
              <a:cs typeface="Arial" charset="0"/>
            </a:endParaRPr>
          </a:p>
          <a:p>
            <a:pPr marL="273050" eaLnBrk="1" hangingPunct="1">
              <a:buFont typeface="Wingdings 3" pitchFamily="18" charset="2"/>
              <a:buNone/>
            </a:pPr>
            <a:endParaRPr lang="en-GB" sz="1600" smtClean="0">
              <a:latin typeface="Arial" charset="0"/>
            </a:endParaRPr>
          </a:p>
          <a:p>
            <a:pPr marL="273050" eaLnBrk="1" hangingPunct="1"/>
            <a:r>
              <a:rPr lang="en-US" sz="1600" b="1" smtClean="0">
                <a:latin typeface="Arial" charset="0"/>
              </a:rPr>
              <a:t>The 22th International Hydrological Programme (IHP)</a:t>
            </a:r>
            <a:r>
              <a:rPr lang="en-US" sz="1600" smtClean="0">
                <a:latin typeface="Arial" charset="0"/>
              </a:rPr>
              <a:t> course was delivered through SOI. </a:t>
            </a:r>
            <a:r>
              <a:rPr lang="en-US" sz="1600" b="1" smtClean="0">
                <a:latin typeface="Arial" charset="0"/>
              </a:rPr>
              <a:t>85 participants</a:t>
            </a:r>
            <a:r>
              <a:rPr lang="en-US" sz="1600" smtClean="0">
                <a:latin typeface="Arial" charset="0"/>
              </a:rPr>
              <a:t> joined the course through NRENs.</a:t>
            </a:r>
          </a:p>
          <a:p>
            <a:pPr marL="273050" eaLnBrk="1" hangingPunct="1">
              <a:buFont typeface="Wingdings 3" pitchFamily="18" charset="2"/>
              <a:buNone/>
            </a:pPr>
            <a:r>
              <a:rPr lang="en-GB" sz="1600" smtClean="0">
                <a:latin typeface="Arial" charset="0"/>
              </a:rPr>
              <a:t>	</a:t>
            </a:r>
            <a:endParaRPr lang="en-US" sz="1600" smtClean="0">
              <a:latin typeface="Arial" charset="0"/>
            </a:endParaRPr>
          </a:p>
          <a:p>
            <a:pPr marL="273050" eaLnBrk="1" hangingPunct="1"/>
            <a:r>
              <a:rPr lang="en-US" sz="1600" b="1" smtClean="0">
                <a:latin typeface="Arial" charset="0"/>
              </a:rPr>
              <a:t>SpringerLink online database</a:t>
            </a:r>
            <a:r>
              <a:rPr lang="en-US" sz="1600" smtClean="0">
                <a:latin typeface="Arial" charset="0"/>
              </a:rPr>
              <a:t> of academic papers in all academic fields for University National of Timor Leste (UNTL) from 2010 – 2012.</a:t>
            </a:r>
          </a:p>
          <a:p>
            <a:pPr marL="273050" eaLnBrk="1" hangingPunct="1"/>
            <a:endParaRPr lang="en-US" sz="1600" smtClean="0"/>
          </a:p>
        </p:txBody>
      </p:sp>
      <p:pic>
        <p:nvPicPr>
          <p:cNvPr id="15363" name="Picture 5" descr="LOGO.PNG"/>
          <p:cNvPicPr>
            <a:picLocks noChangeAspect="1"/>
          </p:cNvPicPr>
          <p:nvPr/>
        </p:nvPicPr>
        <p:blipFill>
          <a:blip r:embed="rId4" cstate="print"/>
          <a:srcRect/>
          <a:stretch>
            <a:fillRect/>
          </a:stretch>
        </p:blipFill>
        <p:spPr bwMode="auto">
          <a:xfrm>
            <a:off x="228600" y="228600"/>
            <a:ext cx="1828800" cy="1179513"/>
          </a:xfrm>
          <a:prstGeom prst="rect">
            <a:avLst/>
          </a:prstGeom>
          <a:noFill/>
          <a:ln w="9525">
            <a:noFill/>
            <a:miter lim="800000"/>
            <a:headEnd/>
            <a:tailEnd/>
          </a:ln>
        </p:spPr>
      </p:pic>
      <p:pic>
        <p:nvPicPr>
          <p:cNvPr id="15364" name="Rectangle 2"/>
          <p:cNvPicPr>
            <a:picLocks noChangeArrowheads="1"/>
          </p:cNvPicPr>
          <p:nvPr/>
        </p:nvPicPr>
        <p:blipFill>
          <a:blip r:embed="rId5" cstate="print"/>
          <a:srcRect/>
          <a:stretch>
            <a:fillRect/>
          </a:stretch>
        </p:blipFill>
        <p:spPr bwMode="auto">
          <a:xfrm>
            <a:off x="755650" y="298450"/>
            <a:ext cx="8242300" cy="1158875"/>
          </a:xfrm>
          <a:prstGeom prst="rect">
            <a:avLst/>
          </a:prstGeom>
          <a:noFill/>
          <a:ln w="9525">
            <a:noFill/>
            <a:miter lim="800000"/>
            <a:headEnd/>
            <a:tailEnd/>
          </a:ln>
        </p:spPr>
      </p:pic>
      <p:graphicFrame>
        <p:nvGraphicFramePr>
          <p:cNvPr id="15367" name="Object 7"/>
          <p:cNvGraphicFramePr>
            <a:graphicFrameLocks noChangeAspect="1"/>
          </p:cNvGraphicFramePr>
          <p:nvPr/>
        </p:nvGraphicFramePr>
        <p:xfrm>
          <a:off x="4114800" y="3352800"/>
          <a:ext cx="4391025" cy="2867025"/>
        </p:xfrm>
        <a:graphic>
          <a:graphicData uri="http://schemas.openxmlformats.org/presentationml/2006/ole">
            <p:oleObj spid="_x0000_s15367" name="Chart" r:id="rId6" imgW="4391025" imgH="2867025" progId="Excel.Sheet.8">
              <p:embed/>
            </p:oleObj>
          </a:graphicData>
        </a:graphic>
      </p:graphicFrame>
      <p:graphicFrame>
        <p:nvGraphicFramePr>
          <p:cNvPr id="15420" name="Group 60"/>
          <p:cNvGraphicFramePr>
            <a:graphicFrameLocks noGrp="1"/>
          </p:cNvGraphicFramePr>
          <p:nvPr/>
        </p:nvGraphicFramePr>
        <p:xfrm>
          <a:off x="838200" y="3429000"/>
          <a:ext cx="2514600" cy="1054100"/>
        </p:xfrm>
        <a:graphic>
          <a:graphicData uri="http://schemas.openxmlformats.org/drawingml/2006/table">
            <a:tbl>
              <a:tblPr/>
              <a:tblGrid>
                <a:gridCol w="1300163"/>
                <a:gridCol w="1214437"/>
              </a:tblGrid>
              <a:tr h="3206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Year</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Total of Usage</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Oct - Dec 2010</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28</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Jan - Dec 2011</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719</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Jan - Dec 2012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846</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21" name="Rectangle 3"/>
          <p:cNvSpPr>
            <a:spLocks/>
          </p:cNvSpPr>
          <p:nvPr/>
        </p:nvSpPr>
        <p:spPr bwMode="auto">
          <a:xfrm>
            <a:off x="838200" y="4572000"/>
            <a:ext cx="3124200" cy="381000"/>
          </a:xfrm>
          <a:prstGeom prst="rect">
            <a:avLst/>
          </a:prstGeom>
          <a:noFill/>
          <a:ln w="9525">
            <a:noFill/>
            <a:miter lim="800000"/>
            <a:headEnd/>
            <a:tailEnd/>
          </a:ln>
        </p:spPr>
        <p:txBody>
          <a:bodyPr/>
          <a:lstStyle/>
          <a:p>
            <a:pPr eaLnBrk="0" hangingPunct="0">
              <a:spcBef>
                <a:spcPts val="400"/>
              </a:spcBef>
              <a:buClr>
                <a:schemeClr val="accent1"/>
              </a:buClr>
              <a:buSzPct val="68000"/>
              <a:buFont typeface="Wingdings 3" pitchFamily="18" charset="2"/>
              <a:buNone/>
            </a:pPr>
            <a:r>
              <a:rPr lang="en-US" sz="1000" i="1">
                <a:latin typeface="Lucida Sans Unicode" pitchFamily="34" charset="0"/>
              </a:rPr>
              <a:t>* Usage of </a:t>
            </a:r>
            <a:r>
              <a:rPr lang="en-GB" sz="1000" i="1">
                <a:latin typeface="Lucida Sans Unicode" pitchFamily="34" charset="0"/>
              </a:rPr>
              <a:t>downloaded</a:t>
            </a:r>
            <a:r>
              <a:rPr lang="en-US" sz="1000" i="1">
                <a:latin typeface="Lucida Sans Unicode" pitchFamily="34" charset="0"/>
              </a:rPr>
              <a:t> books and journals.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457200" y="533400"/>
            <a:ext cx="8229600" cy="5867400"/>
          </a:xfrm>
        </p:spPr>
        <p:txBody>
          <a:bodyPr/>
          <a:lstStyle/>
          <a:p>
            <a:pPr algn="ctr" eaLnBrk="1" hangingPunct="1">
              <a:buFont typeface="Wingdings 3" pitchFamily="18" charset="2"/>
              <a:buNone/>
            </a:pPr>
            <a:r>
              <a:rPr lang="en-US" sz="2800" b="1" smtClean="0">
                <a:latin typeface="Arial" charset="0"/>
                <a:cs typeface="Arial" charset="0"/>
              </a:rPr>
              <a:t>Visibility event with </a:t>
            </a:r>
          </a:p>
          <a:p>
            <a:pPr algn="ctr" eaLnBrk="1" hangingPunct="1">
              <a:buFont typeface="Wingdings 3" pitchFamily="18" charset="2"/>
              <a:buNone/>
            </a:pPr>
            <a:r>
              <a:rPr lang="en-US" sz="2800" b="1" smtClean="0">
                <a:latin typeface="Arial" charset="0"/>
                <a:cs typeface="Arial" charset="0"/>
              </a:rPr>
              <a:t>CONNECT-Asia</a:t>
            </a:r>
            <a:endParaRPr lang="en-US" sz="2800" b="1" smtClean="0">
              <a:latin typeface="Arial" charset="0"/>
            </a:endParaRPr>
          </a:p>
          <a:p>
            <a:pPr eaLnBrk="1" hangingPunct="1">
              <a:buFont typeface="Wingdings 3" pitchFamily="18" charset="2"/>
              <a:buNone/>
            </a:pPr>
            <a:endParaRPr lang="en-US" sz="1600" b="1" smtClean="0">
              <a:latin typeface="Arial" charset="0"/>
            </a:endParaRPr>
          </a:p>
          <a:p>
            <a:pPr eaLnBrk="1" hangingPunct="1"/>
            <a:endParaRPr lang="en-US" sz="1600" b="1" smtClean="0">
              <a:latin typeface="Arial" charset="0"/>
            </a:endParaRPr>
          </a:p>
          <a:p>
            <a:pPr eaLnBrk="1" hangingPunct="1"/>
            <a:r>
              <a:rPr lang="en-US" sz="1600" b="1" smtClean="0">
                <a:latin typeface="Arial" charset="0"/>
              </a:rPr>
              <a:t>Rio+20: “My Idea of Sustainable Lifestyle” (MISL)</a:t>
            </a:r>
          </a:p>
          <a:p>
            <a:pPr eaLnBrk="1" hangingPunct="1">
              <a:buFont typeface="Wingdings 3" pitchFamily="18" charset="2"/>
              <a:buNone/>
            </a:pPr>
            <a:r>
              <a:rPr lang="en-US" sz="1600" b="1" smtClean="0">
                <a:latin typeface="Arial" charset="0"/>
              </a:rPr>
              <a:t>	</a:t>
            </a:r>
            <a:r>
              <a:rPr lang="en-US" sz="1600" smtClean="0">
                <a:latin typeface="Arial" charset="0"/>
                <a:cs typeface="Arial" charset="0"/>
              </a:rPr>
              <a:t>The aim of this event is to gather ideas from youth about how they want their future to be – in concurrence with sustainable development ideas of Rio+20 Conference</a:t>
            </a:r>
            <a:endParaRPr lang="en-US" sz="1600" b="1" smtClean="0">
              <a:latin typeface="Arial" charset="0"/>
            </a:endParaRPr>
          </a:p>
          <a:p>
            <a:pPr eaLnBrk="1" hangingPunct="1">
              <a:buFont typeface="Wingdings 3" pitchFamily="18" charset="2"/>
              <a:buNone/>
            </a:pPr>
            <a:endParaRPr lang="en-US" sz="1600" smtClean="0">
              <a:latin typeface="Arial" charset="0"/>
            </a:endParaRPr>
          </a:p>
        </p:txBody>
      </p:sp>
      <p:pic>
        <p:nvPicPr>
          <p:cNvPr id="16387" name="Picture 7" descr="Trashformation"/>
          <p:cNvPicPr>
            <a:picLocks noChangeAspect="1" noChangeArrowheads="1"/>
          </p:cNvPicPr>
          <p:nvPr/>
        </p:nvPicPr>
        <p:blipFill>
          <a:blip r:embed="rId3" cstate="print"/>
          <a:srcRect/>
          <a:stretch>
            <a:fillRect/>
          </a:stretch>
        </p:blipFill>
        <p:spPr bwMode="auto">
          <a:xfrm>
            <a:off x="4648200" y="3124200"/>
            <a:ext cx="3505200" cy="2146300"/>
          </a:xfrm>
          <a:prstGeom prst="rect">
            <a:avLst/>
          </a:prstGeom>
          <a:noFill/>
          <a:ln w="9525">
            <a:noFill/>
            <a:miter lim="800000"/>
            <a:headEnd/>
            <a:tailEnd/>
          </a:ln>
        </p:spPr>
      </p:pic>
      <p:pic>
        <p:nvPicPr>
          <p:cNvPr id="16388" name="Picture 9" descr="P1050206"/>
          <p:cNvPicPr>
            <a:picLocks noChangeAspect="1" noChangeArrowheads="1"/>
          </p:cNvPicPr>
          <p:nvPr/>
        </p:nvPicPr>
        <p:blipFill>
          <a:blip r:embed="rId4" cstate="print"/>
          <a:srcRect/>
          <a:stretch>
            <a:fillRect/>
          </a:stretch>
        </p:blipFill>
        <p:spPr bwMode="auto">
          <a:xfrm>
            <a:off x="990600" y="3352800"/>
            <a:ext cx="3048000" cy="2019300"/>
          </a:xfrm>
          <a:prstGeom prst="rect">
            <a:avLst/>
          </a:prstGeom>
          <a:noFill/>
          <a:ln w="9525">
            <a:noFill/>
            <a:miter lim="800000"/>
            <a:headEnd/>
            <a:tailEnd/>
          </a:ln>
        </p:spPr>
      </p:pic>
      <p:pic>
        <p:nvPicPr>
          <p:cNvPr id="16389" name="Picture 5" descr="LOGO.PNG"/>
          <p:cNvPicPr>
            <a:picLocks noChangeAspect="1"/>
          </p:cNvPicPr>
          <p:nvPr/>
        </p:nvPicPr>
        <p:blipFill>
          <a:blip r:embed="rId5" cstate="print"/>
          <a:srcRect/>
          <a:stretch>
            <a:fillRect/>
          </a:stretch>
        </p:blipFill>
        <p:spPr bwMode="auto">
          <a:xfrm>
            <a:off x="152400" y="152400"/>
            <a:ext cx="1828800" cy="117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1774</TotalTime>
  <Words>1180</Words>
  <Application>Microsoft Office PowerPoint</Application>
  <PresentationFormat>On-screen Show (4:3)</PresentationFormat>
  <Paragraphs>188</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Concourse</vt:lpstr>
      <vt:lpstr>Chart</vt:lpstr>
      <vt:lpstr> </vt:lpstr>
      <vt:lpstr>Slide 2</vt:lpstr>
      <vt:lpstr>Slide 3</vt:lpstr>
      <vt:lpstr>Slide 4</vt:lpstr>
      <vt:lpstr>COMPETENCE  ( Phase 3)  May 2012 – May 2013 </vt:lpstr>
      <vt:lpstr>Slide 6</vt:lpstr>
      <vt:lpstr>Slide 7</vt:lpstr>
      <vt:lpstr>Slide 8</vt:lpstr>
      <vt:lpstr>Slide 9</vt:lpstr>
      <vt:lpstr>Slide 10</vt:lpstr>
      <vt:lpstr>Slide 11</vt:lpstr>
      <vt:lpstr>Slide 12</vt:lpstr>
      <vt:lpstr>Slide 13</vt:lpstr>
      <vt:lpstr>Slide 14</vt:lpstr>
      <vt:lpstr>Related URL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Jakarta Distance Education Activities</dc:title>
  <dc:creator>Piska</dc:creator>
  <cp:lastModifiedBy>Shahbaz Khan</cp:lastModifiedBy>
  <cp:revision>211</cp:revision>
  <dcterms:created xsi:type="dcterms:W3CDTF">2008-11-24T11:58:13Z</dcterms:created>
  <dcterms:modified xsi:type="dcterms:W3CDTF">2013-11-13T01:53:34Z</dcterms:modified>
</cp:coreProperties>
</file>